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5" r:id="rId9"/>
    <p:sldId id="279" r:id="rId10"/>
    <p:sldId id="268" r:id="rId11"/>
    <p:sldId id="269" r:id="rId12"/>
    <p:sldId id="271" r:id="rId13"/>
    <p:sldId id="278" r:id="rId14"/>
    <p:sldId id="263" r:id="rId15"/>
    <p:sldId id="272" r:id="rId16"/>
    <p:sldId id="274" r:id="rId17"/>
    <p:sldId id="270" r:id="rId18"/>
    <p:sldId id="273" r:id="rId19"/>
    <p:sldId id="277" r:id="rId20"/>
    <p:sldId id="267" r:id="rId21"/>
    <p:sldId id="266" r:id="rId22"/>
    <p:sldId id="275" r:id="rId23"/>
    <p:sldId id="276" r:id="rId24"/>
  </p:sldIdLst>
  <p:sldSz cx="12801600" cy="9601200" type="A3"/>
  <p:notesSz cx="6858000" cy="9144000"/>
  <p:defaultTextStyle>
    <a:defPPr>
      <a:defRPr lang="de-DE"/>
    </a:defPPr>
    <a:lvl1pPr marL="0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1pPr>
    <a:lvl2pPr marL="537667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2pPr>
    <a:lvl3pPr marL="1075334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3pPr>
    <a:lvl4pPr marL="1613002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4pPr>
    <a:lvl5pPr marL="2150669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5pPr>
    <a:lvl6pPr marL="2688336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6pPr>
    <a:lvl7pPr marL="3226003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7pPr>
    <a:lvl8pPr marL="3763670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8pPr>
    <a:lvl9pPr marL="4301338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24" userDrawn="1">
          <p15:clr>
            <a:srgbClr val="A4A3A4"/>
          </p15:clr>
        </p15:guide>
        <p15:guide id="2" pos="40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CC"/>
    <a:srgbClr val="FFFF99"/>
    <a:srgbClr val="B7DDE1"/>
    <a:srgbClr val="A0DDF8"/>
    <a:srgbClr val="BEF042"/>
    <a:srgbClr val="CCFF33"/>
    <a:srgbClr val="99CCFF"/>
    <a:srgbClr val="CCECFF"/>
    <a:srgbClr val="99CC00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5" autoAdjust="0"/>
    <p:restoredTop sz="95000" autoAdjust="0"/>
  </p:normalViewPr>
  <p:slideViewPr>
    <p:cSldViewPr snapToGrid="0" snapToObjects="1" showGuides="1">
      <p:cViewPr varScale="1">
        <p:scale>
          <a:sx n="107" d="100"/>
          <a:sy n="107" d="100"/>
        </p:scale>
        <p:origin x="4212" y="180"/>
      </p:cViewPr>
      <p:guideLst>
        <p:guide orient="horz" pos="3024"/>
        <p:guide pos="4032"/>
      </p:guideLst>
    </p:cSldViewPr>
  </p:slideViewPr>
  <p:outlineViewPr>
    <p:cViewPr>
      <p:scale>
        <a:sx n="33" d="100"/>
        <a:sy n="33" d="100"/>
      </p:scale>
      <p:origin x="0" y="302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600200" y="1571308"/>
            <a:ext cx="9601200" cy="3342640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2520">
                <a:solidFill>
                  <a:srgbClr val="7CB2BE"/>
                </a:solidFill>
              </a:defRPr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3A550-ADE5-C947-B798-9BD1F8ADC3DD}" type="datetimeFigureOut">
              <a:rPr lang="de-DE" smtClean="0"/>
              <a:t>27.02.2024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FD08F-1565-F24F-A057-9DA751609AA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057508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Platzhalter für vertikalen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3A550-ADE5-C947-B798-9BD1F8ADC3DD}" type="datetimeFigureOut">
              <a:rPr lang="de-DE" smtClean="0"/>
              <a:t>27.02.2024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FD08F-1565-F24F-A057-9DA751609AA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8233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9161145" y="511175"/>
            <a:ext cx="2760345" cy="8136573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Platzhalter für vertikalen Text 2"/>
          <p:cNvSpPr>
            <a:spLocks noGrp="1"/>
          </p:cNvSpPr>
          <p:nvPr>
            <p:ph type="body" orient="vert" idx="1"/>
          </p:nvPr>
        </p:nvSpPr>
        <p:spPr>
          <a:xfrm>
            <a:off x="880110" y="511175"/>
            <a:ext cx="8121015" cy="8136573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3A550-ADE5-C947-B798-9BD1F8ADC3DD}" type="datetimeFigureOut">
              <a:rPr lang="de-DE" smtClean="0"/>
              <a:t>27.02.2024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FD08F-1565-F24F-A057-9DA751609AA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05154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3A550-ADE5-C947-B798-9BD1F8ADC3DD}" type="datetimeFigureOut">
              <a:rPr lang="de-DE" smtClean="0"/>
              <a:t>27.02.2024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FD08F-1565-F24F-A057-9DA751609AA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2621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73443" y="2393634"/>
            <a:ext cx="11041380" cy="3993832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73443" y="6425249"/>
            <a:ext cx="11041380" cy="2100262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3A550-ADE5-C947-B798-9BD1F8ADC3DD}" type="datetimeFigureOut">
              <a:rPr lang="de-DE" smtClean="0"/>
              <a:t>27.02.2024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FD08F-1565-F24F-A057-9DA751609AA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066131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3A550-ADE5-C947-B798-9BD1F8ADC3DD}" type="datetimeFigureOut">
              <a:rPr lang="de-DE" smtClean="0"/>
              <a:t>27.02.2024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FD08F-1565-F24F-A057-9DA751609AA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33925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81777" y="511176"/>
            <a:ext cx="11041380" cy="1855788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81778" y="2353628"/>
            <a:ext cx="5415676" cy="1153477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81778" y="3507105"/>
            <a:ext cx="5415676" cy="515842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480810" y="2353628"/>
            <a:ext cx="5442347" cy="1153477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480810" y="3507105"/>
            <a:ext cx="5442347" cy="515842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3A550-ADE5-C947-B798-9BD1F8ADC3DD}" type="datetimeFigureOut">
              <a:rPr lang="de-DE" smtClean="0"/>
              <a:t>27.02.2024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FD08F-1565-F24F-A057-9DA751609AA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1616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3A550-ADE5-C947-B798-9BD1F8ADC3DD}" type="datetimeFigureOut">
              <a:rPr lang="de-DE" smtClean="0"/>
              <a:t>27.02.2024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FD08F-1565-F24F-A057-9DA751609AA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353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3A550-ADE5-C947-B798-9BD1F8ADC3DD}" type="datetimeFigureOut">
              <a:rPr lang="de-DE" smtClean="0"/>
              <a:t>27.02.2024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FD08F-1565-F24F-A057-9DA751609AA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9819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442347" y="1382396"/>
            <a:ext cx="6480810" cy="6823075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3A550-ADE5-C947-B798-9BD1F8ADC3DD}" type="datetimeFigureOut">
              <a:rPr lang="de-DE" smtClean="0"/>
              <a:t>27.02.2024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FD08F-1565-F24F-A057-9DA751609AA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1100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442347" y="1382396"/>
            <a:ext cx="6480810" cy="6823075"/>
          </a:xfrm>
        </p:spPr>
        <p:txBody>
          <a:bodyPr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de-DE"/>
              <a:t>Bild auf Platzhalter ziehen oder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3A550-ADE5-C947-B798-9BD1F8ADC3DD}" type="datetimeFigureOut">
              <a:rPr lang="de-DE" smtClean="0"/>
              <a:t>27.02.2024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FD08F-1565-F24F-A057-9DA751609AA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8898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80110" y="511176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80110" y="8898891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63A550-ADE5-C947-B798-9BD1F8ADC3DD}" type="datetimeFigureOut">
              <a:rPr lang="de-DE" smtClean="0"/>
              <a:t>27.02.2024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240530" y="8898891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9041130" y="8898891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AFD08F-1565-F24F-A057-9DA751609AA4}" type="slidenum">
              <a:rPr lang="de-DE" smtClean="0"/>
              <a:t>‹Nr.›</a:t>
            </a:fld>
            <a:endParaRPr lang="de-DE"/>
          </a:p>
        </p:txBody>
      </p:sp>
      <p:pic>
        <p:nvPicPr>
          <p:cNvPr id="8" name="Bild 7"/>
          <p:cNvPicPr>
            <a:picLocks noChangeAspect="1"/>
          </p:cNvPicPr>
          <p:nvPr userDrawn="1"/>
        </p:nvPicPr>
        <p:blipFill>
          <a:blip r:embed="rId1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-2641088"/>
            <a:ext cx="13240826" cy="9362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126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4620" b="1" kern="1200">
          <a:solidFill>
            <a:srgbClr val="19649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/>
        <a:buChar char="•"/>
        <a:defRPr sz="2940" b="1" kern="1200">
          <a:solidFill>
            <a:srgbClr val="19649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/>
        <a:buChar char="•"/>
        <a:defRPr sz="2520" b="1" kern="1200">
          <a:solidFill>
            <a:srgbClr val="7CB2BE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/>
        <a:buChar char="•"/>
        <a:defRPr sz="2100" kern="1200">
          <a:solidFill>
            <a:srgbClr val="7CB2BE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DE" sz="6400" dirty="0">
                <a:solidFill>
                  <a:srgbClr val="409A88"/>
                </a:solidFill>
              </a:rPr>
              <a:t>Auf dem Weg zum Abitur 2027</a:t>
            </a:r>
            <a:br>
              <a:rPr lang="de-DE" sz="6400" dirty="0"/>
            </a:br>
            <a:r>
              <a:rPr lang="de-DE" sz="6400" dirty="0"/>
              <a:t> - die Einführungsphase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de-DE" sz="3600" dirty="0"/>
              <a:t>Geschwister-Scholl-Gymnasium Velbert</a:t>
            </a:r>
          </a:p>
          <a:p>
            <a:r>
              <a:rPr lang="de-DE" sz="3600" dirty="0"/>
              <a:t>Die gymnasiale Oberstufe im neunjährigen Bildungsgang</a:t>
            </a:r>
          </a:p>
        </p:txBody>
      </p:sp>
    </p:spTree>
    <p:extLst>
      <p:ext uri="{BB962C8B-B14F-4D97-AF65-F5344CB8AC3E}">
        <p14:creationId xmlns:p14="http://schemas.microsoft.com/office/powerpoint/2010/main" val="5117023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80110" y="511176"/>
            <a:ext cx="11041380" cy="1273379"/>
          </a:xfrm>
        </p:spPr>
        <p:txBody>
          <a:bodyPr>
            <a:normAutofit/>
          </a:bodyPr>
          <a:lstStyle/>
          <a:p>
            <a:pPr algn="ctr"/>
            <a:r>
              <a:rPr lang="de-DE" sz="4800" dirty="0">
                <a:solidFill>
                  <a:srgbClr val="409A88"/>
                </a:solidFill>
              </a:rPr>
              <a:t>Klausuren in EF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80110" y="2204884"/>
            <a:ext cx="11041380" cy="6784258"/>
          </a:xfrm>
        </p:spPr>
        <p:txBody>
          <a:bodyPr>
            <a:normAutofit fontScale="92500" lnSpcReduction="20000"/>
          </a:bodyPr>
          <a:lstStyle/>
          <a:p>
            <a:r>
              <a:rPr lang="de-DE" sz="3900" dirty="0"/>
              <a:t>Verpflichtend in:</a:t>
            </a:r>
          </a:p>
          <a:p>
            <a:pPr lvl="1"/>
            <a:r>
              <a:rPr lang="de-DE" sz="3200" dirty="0"/>
              <a:t>Deutsch (2/HJ)</a:t>
            </a:r>
          </a:p>
          <a:p>
            <a:pPr lvl="1"/>
            <a:r>
              <a:rPr lang="de-DE" sz="3200" dirty="0"/>
              <a:t>Mathematik (2/HJ)</a:t>
            </a:r>
          </a:p>
          <a:p>
            <a:pPr lvl="1"/>
            <a:r>
              <a:rPr lang="de-DE" sz="3200" dirty="0"/>
              <a:t>allen Fremdsprachen (2/HJ)</a:t>
            </a:r>
          </a:p>
          <a:p>
            <a:pPr lvl="1"/>
            <a:r>
              <a:rPr lang="de-DE" sz="3200" dirty="0"/>
              <a:t>einer Naturwissenschaft (1/HJ)</a:t>
            </a:r>
          </a:p>
          <a:p>
            <a:pPr lvl="1"/>
            <a:r>
              <a:rPr lang="de-DE" sz="3200" dirty="0"/>
              <a:t>einer Gesellschaftswissenschaft (1/HJ)</a:t>
            </a:r>
          </a:p>
          <a:p>
            <a:pPr marL="803275" lvl="1" indent="0">
              <a:buNone/>
            </a:pPr>
            <a:r>
              <a:rPr lang="de-DE" sz="3200" b="0" dirty="0"/>
              <a:t>- Besonderheit GEE: drei Klausuren im ganzen Schuljahr</a:t>
            </a:r>
          </a:p>
          <a:p>
            <a:pPr marL="480060" lvl="1" indent="0">
              <a:buNone/>
            </a:pPr>
            <a:endParaRPr lang="de-DE" sz="3200" dirty="0"/>
          </a:p>
          <a:p>
            <a:r>
              <a:rPr lang="de-DE" sz="3900" dirty="0"/>
              <a:t>Weitere Fächer nach Wahl</a:t>
            </a:r>
          </a:p>
          <a:p>
            <a:pPr marL="715963" indent="-239713"/>
            <a:r>
              <a:rPr lang="de-DE" sz="3200" dirty="0">
                <a:solidFill>
                  <a:srgbClr val="7CB2BE"/>
                </a:solidFill>
              </a:rPr>
              <a:t>Empfehlung: potentielle LK-Fächer</a:t>
            </a:r>
          </a:p>
          <a:p>
            <a:pPr marL="715963" indent="-239713"/>
            <a:endParaRPr lang="de-DE" sz="3200" dirty="0">
              <a:solidFill>
                <a:srgbClr val="7CB2BE"/>
              </a:solidFill>
            </a:endParaRPr>
          </a:p>
          <a:p>
            <a:r>
              <a:rPr lang="de-DE" sz="3900" dirty="0"/>
              <a:t>Wechsel der Klausur innerhalb GW bzw. NW zum 2. HJ möglich</a:t>
            </a:r>
          </a:p>
          <a:p>
            <a:pPr marL="476250" indent="0">
              <a:buNone/>
            </a:pPr>
            <a:endParaRPr lang="de-DE" sz="3000" dirty="0">
              <a:solidFill>
                <a:srgbClr val="7CB2BE"/>
              </a:solidFill>
            </a:endParaRPr>
          </a:p>
          <a:p>
            <a:r>
              <a:rPr lang="de-DE" sz="3900" dirty="0"/>
              <a:t>NRW-zentrale Klausur am Ende EF.2 in D und M</a:t>
            </a:r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24821507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80110" y="420001"/>
            <a:ext cx="11041380" cy="1066901"/>
          </a:xfrm>
        </p:spPr>
        <p:txBody>
          <a:bodyPr>
            <a:normAutofit/>
          </a:bodyPr>
          <a:lstStyle/>
          <a:p>
            <a:pPr algn="ctr"/>
            <a:r>
              <a:rPr lang="de-DE" sz="4800" dirty="0">
                <a:solidFill>
                  <a:schemeClr val="accent2">
                    <a:lumMod val="50000"/>
                  </a:schemeClr>
                </a:solidFill>
              </a:rPr>
              <a:t>Leistungsbewertung in der Oberstufe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80110" y="1578077"/>
            <a:ext cx="11041380" cy="7536426"/>
          </a:xfrm>
        </p:spPr>
        <p:txBody>
          <a:bodyPr>
            <a:normAutofit fontScale="92500" lnSpcReduction="10000"/>
          </a:bodyPr>
          <a:lstStyle/>
          <a:p>
            <a:r>
              <a:rPr lang="de-DE" sz="3900" dirty="0"/>
              <a:t>Kurse mit Klausuren</a:t>
            </a:r>
          </a:p>
          <a:p>
            <a:pPr lvl="1"/>
            <a:r>
              <a:rPr lang="de-DE" sz="3200" dirty="0"/>
              <a:t>Note setzt sich gleichwertig zusammen aus:</a:t>
            </a:r>
          </a:p>
          <a:p>
            <a:pPr lvl="2"/>
            <a:r>
              <a:rPr lang="de-DE" sz="3200" dirty="0"/>
              <a:t>Klausurnote(</a:t>
            </a:r>
            <a:r>
              <a:rPr lang="de-DE" sz="3200" dirty="0" err="1"/>
              <a:t>n</a:t>
            </a:r>
            <a:r>
              <a:rPr lang="de-DE" sz="3200" dirty="0"/>
              <a:t>)</a:t>
            </a:r>
          </a:p>
          <a:p>
            <a:pPr lvl="2"/>
            <a:r>
              <a:rPr lang="de-DE" sz="3200" dirty="0"/>
              <a:t>Note(</a:t>
            </a:r>
            <a:r>
              <a:rPr lang="de-DE" sz="3200" dirty="0" err="1"/>
              <a:t>n</a:t>
            </a:r>
            <a:r>
              <a:rPr lang="de-DE" sz="3200" dirty="0"/>
              <a:t>) für sonstige Mitarbeit: </a:t>
            </a:r>
          </a:p>
          <a:p>
            <a:pPr lvl="3"/>
            <a:r>
              <a:rPr lang="de-DE" sz="32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Mündliche Mitarbeit</a:t>
            </a:r>
          </a:p>
          <a:p>
            <a:pPr lvl="3"/>
            <a:r>
              <a:rPr lang="de-DE" sz="32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Tests</a:t>
            </a:r>
          </a:p>
          <a:p>
            <a:pPr lvl="3"/>
            <a:r>
              <a:rPr lang="de-DE" sz="32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Referate</a:t>
            </a:r>
          </a:p>
          <a:p>
            <a:pPr lvl="3"/>
            <a:r>
              <a:rPr lang="de-DE" sz="32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Protokolle</a:t>
            </a:r>
          </a:p>
          <a:p>
            <a:pPr lvl="3"/>
            <a:r>
              <a:rPr lang="de-DE" sz="32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Hausaufgaben …</a:t>
            </a:r>
          </a:p>
          <a:p>
            <a:r>
              <a:rPr lang="de-DE" sz="3900" dirty="0"/>
              <a:t>Kurse ohne Klausuren</a:t>
            </a:r>
          </a:p>
          <a:p>
            <a:pPr lvl="1"/>
            <a:r>
              <a:rPr lang="de-DE" sz="3200" dirty="0"/>
              <a:t>Hier zählt nur die „sonstige Mitarbeit“</a:t>
            </a:r>
            <a:br>
              <a:rPr lang="de-DE" sz="3300" dirty="0"/>
            </a:br>
            <a:endParaRPr lang="de-DE" sz="3300" dirty="0"/>
          </a:p>
          <a:p>
            <a:pPr>
              <a:defRPr/>
            </a:pPr>
            <a:r>
              <a:rPr lang="de-DE" sz="3900" dirty="0"/>
              <a:t>EF</a:t>
            </a:r>
          </a:p>
          <a:p>
            <a:pPr marL="715963" marR="0" lvl="0" indent="-239713" algn="l" defTabSz="960120" rtl="0" eaLnBrk="1" fontAlgn="auto" latinLnBrk="0" hangingPunct="1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de-DE" sz="3200" dirty="0">
                <a:solidFill>
                  <a:srgbClr val="7CB2BE"/>
                </a:solidFill>
              </a:rPr>
              <a:t>Es werden  - wie gewohnt </a:t>
            </a:r>
            <a:r>
              <a:rPr lang="mr-IN" sz="3200" dirty="0">
                <a:solidFill>
                  <a:srgbClr val="7CB2BE"/>
                </a:solidFill>
              </a:rPr>
              <a:t>–</a:t>
            </a:r>
            <a:r>
              <a:rPr lang="de-DE" sz="3200" dirty="0">
                <a:solidFill>
                  <a:srgbClr val="7CB2BE"/>
                </a:solidFill>
              </a:rPr>
              <a:t> Noten von 1 bis 6 vergeben. </a:t>
            </a:r>
          </a:p>
          <a:p>
            <a:pPr marL="715963" marR="0" lvl="0" indent="-239713" algn="l" defTabSz="960120" rtl="0" eaLnBrk="1" fontAlgn="auto" latinLnBrk="0" hangingPunct="1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de-DE" sz="3200" dirty="0">
                <a:solidFill>
                  <a:srgbClr val="7CB2BE"/>
                </a:solidFill>
              </a:rPr>
              <a:t>Es gibt entsprechende Zeugnisse.</a:t>
            </a:r>
          </a:p>
          <a:p>
            <a:pPr marL="715963" marR="0" lvl="0" indent="-239713" algn="l" defTabSz="960120" rtl="0" eaLnBrk="1" fontAlgn="auto" latinLnBrk="0" hangingPunct="1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de-DE" sz="3200" dirty="0">
                <a:solidFill>
                  <a:srgbClr val="7CB2BE"/>
                </a:solidFill>
              </a:rPr>
              <a:t>Am Ende der EF steht eine Versetzung.</a:t>
            </a:r>
          </a:p>
          <a:p>
            <a:pPr marL="480060" lvl="1" indent="0">
              <a:buNone/>
            </a:pPr>
            <a:endParaRPr lang="de-DE" sz="3300" dirty="0"/>
          </a:p>
        </p:txBody>
      </p:sp>
    </p:spTree>
    <p:extLst>
      <p:ext uri="{BB962C8B-B14F-4D97-AF65-F5344CB8AC3E}">
        <p14:creationId xmlns:p14="http://schemas.microsoft.com/office/powerpoint/2010/main" val="16645851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80110" y="511176"/>
            <a:ext cx="11041380" cy="948914"/>
          </a:xfrm>
        </p:spPr>
        <p:txBody>
          <a:bodyPr/>
          <a:lstStyle/>
          <a:p>
            <a:pPr algn="ctr"/>
            <a:r>
              <a:rPr lang="de-DE" dirty="0">
                <a:solidFill>
                  <a:srgbClr val="409A88"/>
                </a:solidFill>
              </a:rPr>
              <a:t>Versetzungsbestimmungen EF </a:t>
            </a:r>
            <a:r>
              <a:rPr lang="de-DE" dirty="0">
                <a:solidFill>
                  <a:srgbClr val="409A88"/>
                </a:solidFill>
                <a:sym typeface="Wingdings"/>
              </a:rPr>
              <a:t> Q1</a:t>
            </a:r>
            <a:endParaRPr lang="de-DE" dirty="0">
              <a:solidFill>
                <a:srgbClr val="409A88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2058" y="1607574"/>
            <a:ext cx="11665974" cy="758804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e-DE" sz="3900" dirty="0"/>
              <a:t>Fächergruppe I					Fächergruppe II</a:t>
            </a:r>
          </a:p>
          <a:p>
            <a:pPr marL="0" indent="0">
              <a:buNone/>
            </a:pPr>
            <a:r>
              <a:rPr lang="de-DE" sz="3200" dirty="0">
                <a:solidFill>
                  <a:srgbClr val="7CB2BE"/>
                </a:solidFill>
              </a:rPr>
              <a:t>Deutsch						Kunst oder Musik</a:t>
            </a:r>
          </a:p>
          <a:p>
            <a:pPr marL="0" indent="0">
              <a:buNone/>
            </a:pPr>
            <a:r>
              <a:rPr lang="de-DE" sz="3200" dirty="0">
                <a:solidFill>
                  <a:srgbClr val="7CB2BE"/>
                </a:solidFill>
              </a:rPr>
              <a:t>Mathematik					Religion (Ersatz Philosophie)</a:t>
            </a:r>
          </a:p>
          <a:p>
            <a:pPr marL="0" indent="0">
              <a:buNone/>
            </a:pPr>
            <a:r>
              <a:rPr lang="de-DE" sz="3200" dirty="0">
                <a:solidFill>
                  <a:srgbClr val="7CB2BE"/>
                </a:solidFill>
              </a:rPr>
              <a:t>eine fortgeführte Fremdsprache		eine </a:t>
            </a:r>
            <a:r>
              <a:rPr lang="de-DE" sz="3200" dirty="0" err="1">
                <a:solidFill>
                  <a:srgbClr val="7CB2BE"/>
                </a:solidFill>
              </a:rPr>
              <a:t>Gesellschaftswissensch</a:t>
            </a:r>
            <a:r>
              <a:rPr lang="de-DE" sz="3200" dirty="0">
                <a:solidFill>
                  <a:srgbClr val="7CB2BE"/>
                </a:solidFill>
              </a:rPr>
              <a:t>.</a:t>
            </a:r>
          </a:p>
          <a:p>
            <a:pPr marL="0" indent="0">
              <a:buNone/>
            </a:pPr>
            <a:r>
              <a:rPr lang="de-DE" sz="3200" dirty="0">
                <a:solidFill>
                  <a:srgbClr val="7CB2BE"/>
                </a:solidFill>
              </a:rPr>
              <a:t>							eine Naturwissenschaft</a:t>
            </a:r>
          </a:p>
          <a:p>
            <a:pPr marL="0" indent="0">
              <a:buNone/>
            </a:pPr>
            <a:r>
              <a:rPr lang="de-DE" sz="3200" dirty="0">
                <a:solidFill>
                  <a:srgbClr val="7CB2BE"/>
                </a:solidFill>
              </a:rPr>
              <a:t>							Sport</a:t>
            </a:r>
          </a:p>
          <a:p>
            <a:pPr marL="0" indent="0">
              <a:buNone/>
            </a:pPr>
            <a:r>
              <a:rPr lang="de-DE" sz="3200" dirty="0">
                <a:solidFill>
                  <a:srgbClr val="7CB2BE"/>
                </a:solidFill>
              </a:rPr>
              <a:t>							Schwerpunktfach (2. FS/NW)</a:t>
            </a:r>
          </a:p>
          <a:p>
            <a:pPr marL="0" indent="0">
              <a:buNone/>
            </a:pPr>
            <a:r>
              <a:rPr lang="de-DE" sz="3200" dirty="0">
                <a:solidFill>
                  <a:srgbClr val="7CB2BE"/>
                </a:solidFill>
              </a:rPr>
              <a:t>							ein weiteres Fach nach Wahl</a:t>
            </a:r>
          </a:p>
          <a:p>
            <a:pPr marL="0" indent="0">
              <a:buNone/>
            </a:pPr>
            <a:r>
              <a:rPr lang="de-DE" sz="3900" dirty="0"/>
              <a:t>Erfolgreiche Versetzung:</a:t>
            </a:r>
          </a:p>
          <a:p>
            <a:r>
              <a:rPr lang="de-DE" sz="3200" dirty="0">
                <a:solidFill>
                  <a:srgbClr val="7CB2BE"/>
                </a:solidFill>
              </a:rPr>
              <a:t>alle Fächer mindestens ausreichend</a:t>
            </a:r>
          </a:p>
          <a:p>
            <a:r>
              <a:rPr lang="de-DE" sz="3200" dirty="0">
                <a:solidFill>
                  <a:srgbClr val="7CB2BE"/>
                </a:solidFill>
              </a:rPr>
              <a:t>eine 5 in FG I mit Ausgleich (3 oder besser) in FG I</a:t>
            </a:r>
          </a:p>
          <a:p>
            <a:r>
              <a:rPr lang="de-DE" sz="3200" u="sng" dirty="0">
                <a:solidFill>
                  <a:srgbClr val="7CB2BE"/>
                </a:solidFill>
              </a:rPr>
              <a:t>oder</a:t>
            </a:r>
            <a:r>
              <a:rPr lang="de-DE" sz="3200" dirty="0">
                <a:solidFill>
                  <a:srgbClr val="7CB2BE"/>
                </a:solidFill>
              </a:rPr>
              <a:t> eine 5 in FG II (kein Ausgleich nötig)</a:t>
            </a:r>
          </a:p>
          <a:p>
            <a:pPr marL="0" indent="0">
              <a:buNone/>
            </a:pPr>
            <a:br>
              <a:rPr lang="de-DE" dirty="0"/>
            </a:br>
            <a:r>
              <a:rPr lang="de-DE" dirty="0"/>
              <a:t>keine Versetzung, aber mit Nachprüfungsmöglichkeit: 2 x 5 (nicht bei </a:t>
            </a:r>
            <a:r>
              <a:rPr lang="de-DE" dirty="0" err="1"/>
              <a:t>Wdhl</a:t>
            </a:r>
            <a:r>
              <a:rPr lang="de-DE" dirty="0"/>
              <a:t>.!)</a:t>
            </a:r>
          </a:p>
          <a:p>
            <a:pPr marL="0" indent="0">
              <a:buNone/>
            </a:pPr>
            <a:r>
              <a:rPr lang="de-DE" dirty="0"/>
              <a:t>keine Versetzung, keine Nachprüfungsmöglichkeit: 6 oder 3 x 5</a:t>
            </a:r>
          </a:p>
        </p:txBody>
      </p:sp>
    </p:spTree>
    <p:extLst>
      <p:ext uri="{BB962C8B-B14F-4D97-AF65-F5344CB8AC3E}">
        <p14:creationId xmlns:p14="http://schemas.microsoft.com/office/powerpoint/2010/main" val="37044849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4800" dirty="0">
                <a:solidFill>
                  <a:srgbClr val="409A88"/>
                </a:solidFill>
              </a:rPr>
              <a:t>Wahlmöglichkeiten der Fächer am GSG</a:t>
            </a:r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96000"/>
                    </a14:imgEffect>
                  </a14:imgLayer>
                </a14:imgProps>
              </a:ext>
            </a:extLst>
          </a:blip>
          <a:srcRect l="69437" t="17011" r="5721" b="32047"/>
          <a:stretch/>
        </p:blipFill>
        <p:spPr>
          <a:xfrm>
            <a:off x="605789" y="2006599"/>
            <a:ext cx="11802681" cy="6502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8869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4800" dirty="0">
                <a:solidFill>
                  <a:srgbClr val="409A88"/>
                </a:solidFill>
              </a:rPr>
              <a:t>Vorschau I: neue Fächer in der Q1 + Q2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3600" dirty="0"/>
              <a:t>Literatur (nur in Q1)</a:t>
            </a:r>
          </a:p>
          <a:p>
            <a:pPr lvl="1"/>
            <a:r>
              <a:rPr lang="de-DE" sz="3000" dirty="0"/>
              <a:t>Statt Kunst und Musik als musisch-künstlerisches Fach</a:t>
            </a:r>
          </a:p>
          <a:p>
            <a:r>
              <a:rPr lang="de-DE" sz="3600" dirty="0"/>
              <a:t>Projektkurs (nur in Q1)</a:t>
            </a:r>
          </a:p>
          <a:p>
            <a:pPr lvl="1"/>
            <a:r>
              <a:rPr lang="de-DE" sz="3000" dirty="0"/>
              <a:t>Mögliches Angebot, abgegrenzt vom Lehrplan</a:t>
            </a:r>
          </a:p>
          <a:p>
            <a:pPr lvl="1"/>
            <a:r>
              <a:rPr lang="de-DE" sz="3000" dirty="0"/>
              <a:t>Anbindung an ein Referenzfach (LK oder GK aus der Q1)</a:t>
            </a:r>
          </a:p>
          <a:p>
            <a:pPr lvl="1"/>
            <a:r>
              <a:rPr lang="de-DE" sz="3000" dirty="0"/>
              <a:t>Belegung am GSG nicht verpflichtend</a:t>
            </a:r>
          </a:p>
          <a:p>
            <a:pPr lvl="1"/>
            <a:r>
              <a:rPr lang="de-DE" sz="3000" dirty="0"/>
              <a:t>Jahresnote am Ende der Q1 (entspricht 2 Halbjahresnoten) </a:t>
            </a:r>
          </a:p>
          <a:p>
            <a:r>
              <a:rPr lang="de-DE" sz="3600" dirty="0"/>
              <a:t>Zusatzkurs Geschichte (nur in Q2)</a:t>
            </a:r>
          </a:p>
          <a:p>
            <a:pPr lvl="1"/>
            <a:r>
              <a:rPr lang="de-DE" sz="3000" dirty="0"/>
              <a:t>Pflichtkurs für SuS, die bisher kein Geschichte hatten.</a:t>
            </a:r>
          </a:p>
          <a:p>
            <a:r>
              <a:rPr lang="de-DE" sz="3600" dirty="0"/>
              <a:t>Zusatzkurs Sozialwissenschaften (nur in Q2)</a:t>
            </a:r>
          </a:p>
          <a:p>
            <a:pPr lvl="1"/>
            <a:r>
              <a:rPr lang="de-DE" sz="3000" dirty="0"/>
              <a:t>Pflichtkurs für SuS, die bisher kein SW hatten.</a:t>
            </a:r>
          </a:p>
        </p:txBody>
      </p:sp>
    </p:spTree>
    <p:extLst>
      <p:ext uri="{BB962C8B-B14F-4D97-AF65-F5344CB8AC3E}">
        <p14:creationId xmlns:p14="http://schemas.microsoft.com/office/powerpoint/2010/main" val="25960232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>
                <a:solidFill>
                  <a:srgbClr val="409A88"/>
                </a:solidFill>
              </a:rPr>
              <a:t>Vorschau II: Wahl der vier Abiturfächer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3600" dirty="0"/>
              <a:t>Zwei Leistungskurse (LK)</a:t>
            </a:r>
          </a:p>
          <a:p>
            <a:pPr lvl="1"/>
            <a:r>
              <a:rPr lang="de-DE" sz="3000" dirty="0"/>
              <a:t>Einer davon: Deutsch oder Mathe oder fortgesetzte Fremdsprache oder eine Naturwissenschaft</a:t>
            </a:r>
          </a:p>
          <a:p>
            <a:pPr lvl="1"/>
            <a:r>
              <a:rPr lang="de-DE" sz="3000" dirty="0"/>
              <a:t>beide mit Abiturklausur</a:t>
            </a:r>
          </a:p>
          <a:p>
            <a:r>
              <a:rPr lang="de-DE" sz="3600" dirty="0"/>
              <a:t>Zwei Grundkurse (GK)</a:t>
            </a:r>
          </a:p>
          <a:p>
            <a:pPr lvl="1"/>
            <a:r>
              <a:rPr lang="de-DE" sz="3000" dirty="0"/>
              <a:t>einer mit Abiturklausur, einer mit mündlicher Prüfung</a:t>
            </a:r>
          </a:p>
          <a:p>
            <a:pPr lvl="1"/>
            <a:r>
              <a:rPr lang="de-DE" sz="3000" dirty="0"/>
              <a:t>Endgültige Festlegung zu Beginn von Q2</a:t>
            </a:r>
            <a:endParaRPr lang="de-DE" sz="3600" dirty="0"/>
          </a:p>
          <a:p>
            <a:pPr marL="0" indent="0">
              <a:buNone/>
            </a:pPr>
            <a:r>
              <a:rPr lang="de-DE" sz="3600" dirty="0"/>
              <a:t>Bedingungen:</a:t>
            </a:r>
          </a:p>
          <a:p>
            <a:r>
              <a:rPr lang="de-DE" sz="3600" dirty="0"/>
              <a:t>Zwei Fächer aus Deutsch/Mathematik/Fremdsprache</a:t>
            </a:r>
          </a:p>
          <a:p>
            <a:r>
              <a:rPr lang="de-DE" sz="3600" dirty="0"/>
              <a:t>Abdeckung aller drei Aufgabenfelder</a:t>
            </a:r>
          </a:p>
          <a:p>
            <a:r>
              <a:rPr lang="de-DE" sz="3600" dirty="0"/>
              <a:t>Kurse bis einschließlich Q2 schriftlich belegt</a:t>
            </a:r>
          </a:p>
        </p:txBody>
      </p:sp>
    </p:spTree>
    <p:extLst>
      <p:ext uri="{BB962C8B-B14F-4D97-AF65-F5344CB8AC3E}">
        <p14:creationId xmlns:p14="http://schemas.microsoft.com/office/powerpoint/2010/main" val="3099884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>
                <a:solidFill>
                  <a:srgbClr val="409A88"/>
                </a:solidFill>
              </a:rPr>
              <a:t>Konsequenzen bei der Wahl der Abiturfächer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Abitur in </a:t>
            </a:r>
          </a:p>
          <a:p>
            <a:r>
              <a:rPr lang="de-DE" dirty="0"/>
              <a:t>Kunst oder Musik</a:t>
            </a:r>
          </a:p>
          <a:p>
            <a:r>
              <a:rPr lang="de-DE" dirty="0"/>
              <a:t>zwei Fremdsprachen</a:t>
            </a:r>
          </a:p>
          <a:p>
            <a:r>
              <a:rPr lang="de-DE" dirty="0"/>
              <a:t>zwei Gesellschaftswissenschaften</a:t>
            </a:r>
          </a:p>
          <a:p>
            <a:pPr marL="0" indent="0">
              <a:buNone/>
            </a:pPr>
            <a:r>
              <a:rPr lang="de-DE" dirty="0">
                <a:sym typeface="Wingdings"/>
              </a:rPr>
              <a:t>	 Mathematik ist automatisch als Abiturfach „gesetzt“.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Nicht möglich ist die Wahl von</a:t>
            </a:r>
          </a:p>
          <a:p>
            <a:r>
              <a:rPr lang="de-DE" dirty="0"/>
              <a:t>zwei Naturwissenschaften </a:t>
            </a:r>
          </a:p>
          <a:p>
            <a:r>
              <a:rPr lang="de-DE" dirty="0"/>
              <a:t>Naturwissenschaft + Kunst/Musik</a:t>
            </a:r>
          </a:p>
          <a:p>
            <a:r>
              <a:rPr lang="de-DE" dirty="0"/>
              <a:t>Am GSG: Sport</a:t>
            </a:r>
          </a:p>
        </p:txBody>
      </p:sp>
    </p:spTree>
    <p:extLst>
      <p:ext uri="{BB962C8B-B14F-4D97-AF65-F5344CB8AC3E}">
        <p14:creationId xmlns:p14="http://schemas.microsoft.com/office/powerpoint/2010/main" val="24902705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80110" y="511176"/>
            <a:ext cx="11041380" cy="1391366"/>
          </a:xfrm>
        </p:spPr>
        <p:txBody>
          <a:bodyPr/>
          <a:lstStyle/>
          <a:p>
            <a:pPr algn="ctr"/>
            <a:r>
              <a:rPr lang="de-DE" dirty="0">
                <a:solidFill>
                  <a:srgbClr val="409A88"/>
                </a:solidFill>
              </a:rPr>
              <a:t>Vorschau III: Bewertung in der Qualifikationsphase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80110" y="2160104"/>
            <a:ext cx="11041380" cy="681161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Die Noten werden in Punkte umgesetzt, die für das Abitur „gesammelt“ werden.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Eine 4- ist bereits ein „Defizit“.</a:t>
            </a:r>
          </a:p>
          <a:p>
            <a:r>
              <a:rPr lang="de-DE" dirty="0"/>
              <a:t>Es gibt am Ende eines Halbjahres eine „Laufbahnbescheinigung“.</a:t>
            </a:r>
          </a:p>
          <a:p>
            <a:r>
              <a:rPr lang="de-DE" dirty="0"/>
              <a:t>Maximal 7-8 Defizite sind „erlaubt“ für die Zulassung zum Abitur.</a:t>
            </a:r>
          </a:p>
          <a:p>
            <a:endParaRPr lang="de-DE" dirty="0"/>
          </a:p>
          <a:p>
            <a:pPr marL="0" indent="0">
              <a:buNone/>
            </a:pPr>
            <a:r>
              <a:rPr lang="de-DE" dirty="0"/>
              <a:t>Insgesamt gilt: Zu hohe Fehlzeiten werden bei der Bewertung problematisch! </a:t>
            </a:r>
          </a:p>
          <a:p>
            <a:pPr>
              <a:buFontTx/>
              <a:buChar char="-"/>
            </a:pPr>
            <a:r>
              <a:rPr lang="de-DE" dirty="0"/>
              <a:t>unentschuldigtes Fehlen ist eine </a:t>
            </a:r>
            <a:r>
              <a:rPr lang="de-DE" u="sng" dirty="0"/>
              <a:t>ungenügende</a:t>
            </a:r>
            <a:r>
              <a:rPr lang="de-DE" dirty="0"/>
              <a:t> Leistung,</a:t>
            </a:r>
          </a:p>
          <a:p>
            <a:pPr>
              <a:buFontTx/>
              <a:buChar char="-"/>
            </a:pPr>
            <a:r>
              <a:rPr lang="de-DE" dirty="0"/>
              <a:t>entschuldigtes Fehlen bedeutet Zeit, die </a:t>
            </a:r>
            <a:r>
              <a:rPr lang="de-DE" u="sng" dirty="0"/>
              <a:t>nicht bewertet </a:t>
            </a:r>
            <a:r>
              <a:rPr lang="de-DE" dirty="0"/>
              <a:t>werden kann. </a:t>
            </a:r>
          </a:p>
        </p:txBody>
      </p:sp>
      <p:pic>
        <p:nvPicPr>
          <p:cNvPr id="4" name="Bild 3" descr="Bildschirmfoto 2018-01-22 um 19.44.3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09" y="3468205"/>
            <a:ext cx="11817981" cy="1188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8897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4800" dirty="0">
                <a:solidFill>
                  <a:srgbClr val="409A88"/>
                </a:solidFill>
              </a:rPr>
              <a:t>Vorschau IV: Zulassung zum Abitur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3600" dirty="0"/>
              <a:t>Bei Einbringung von:</a:t>
            </a:r>
          </a:p>
          <a:p>
            <a:r>
              <a:rPr lang="de-DE" sz="3600" dirty="0"/>
              <a:t>35-37 Kursen	7 Defizite	davon höchstens 3 im LK</a:t>
            </a:r>
          </a:p>
          <a:p>
            <a:r>
              <a:rPr lang="de-DE" sz="3600" dirty="0"/>
              <a:t>38-40 Kursen	8 Defizite	davon höchstens 3 im LK</a:t>
            </a:r>
          </a:p>
          <a:p>
            <a:pPr marL="0" indent="0">
              <a:buNone/>
            </a:pPr>
            <a:endParaRPr lang="de-DE" sz="3600" dirty="0"/>
          </a:p>
          <a:p>
            <a:r>
              <a:rPr lang="de-DE" sz="3600" dirty="0"/>
              <a:t>Kein </a:t>
            </a:r>
            <a:r>
              <a:rPr lang="de-DE" sz="3600" u="sng" dirty="0"/>
              <a:t>anzurechnender</a:t>
            </a:r>
            <a:r>
              <a:rPr lang="de-DE" sz="3600" dirty="0"/>
              <a:t> Kurs darf mit 0 Punkten abgeschlossen werden (oder „nicht bewertbar“ sein).</a:t>
            </a:r>
          </a:p>
          <a:p>
            <a:r>
              <a:rPr lang="de-DE" sz="3600" dirty="0"/>
              <a:t>Im Block I müssen mindestens 200 Punkte erreicht worden sein.</a:t>
            </a:r>
          </a:p>
        </p:txBody>
      </p:sp>
    </p:spTree>
    <p:extLst>
      <p:ext uri="{BB962C8B-B14F-4D97-AF65-F5344CB8AC3E}">
        <p14:creationId xmlns:p14="http://schemas.microsoft.com/office/powerpoint/2010/main" val="5314187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4800" dirty="0">
                <a:solidFill>
                  <a:srgbClr val="409A88"/>
                </a:solidFill>
              </a:rPr>
              <a:t>Zulassung zum Abitur</a:t>
            </a:r>
          </a:p>
        </p:txBody>
      </p:sp>
      <p:pic>
        <p:nvPicPr>
          <p:cNvPr id="6" name="Inhaltsplatzhalter 5" descr="Bildschirmfoto 2018-01-22 um 18.28.46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013" r="-20013"/>
          <a:stretch>
            <a:fillRect/>
          </a:stretch>
        </p:blipFill>
        <p:spPr>
          <a:xfrm>
            <a:off x="-298798" y="1940703"/>
            <a:ext cx="12842783" cy="7085764"/>
          </a:xfrm>
        </p:spPr>
      </p:pic>
    </p:spTree>
    <p:extLst>
      <p:ext uri="{BB962C8B-B14F-4D97-AF65-F5344CB8AC3E}">
        <p14:creationId xmlns:p14="http://schemas.microsoft.com/office/powerpoint/2010/main" val="38367453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4800" dirty="0">
                <a:solidFill>
                  <a:srgbClr val="409A88"/>
                </a:solidFill>
              </a:rPr>
              <a:t>Diese Fragen wollen wir heute klären: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de-DE" sz="3600" dirty="0"/>
              <a:t>Wie ist die gymnasiale Oberstufe aufgebaut?</a:t>
            </a:r>
          </a:p>
          <a:p>
            <a:r>
              <a:rPr lang="de-DE" sz="3600" dirty="0"/>
              <a:t>Welche Kurse/Fächer werden angeboten?</a:t>
            </a:r>
          </a:p>
          <a:p>
            <a:r>
              <a:rPr lang="de-DE" sz="3600" dirty="0"/>
              <a:t>Was muss ich wählen?</a:t>
            </a:r>
          </a:p>
          <a:p>
            <a:r>
              <a:rPr lang="de-DE" sz="3600" dirty="0"/>
              <a:t>In welchen Fächern muss/kann ich Klausuren schreiben?</a:t>
            </a:r>
          </a:p>
          <a:p>
            <a:r>
              <a:rPr lang="de-DE" sz="3600" dirty="0"/>
              <a:t>Wie erfolgt die Leistungsbewertung?</a:t>
            </a:r>
          </a:p>
          <a:p>
            <a:r>
              <a:rPr lang="de-DE" sz="3600" dirty="0"/>
              <a:t>Welche Abschlüsse kann ich erreichen?</a:t>
            </a:r>
          </a:p>
          <a:p>
            <a:r>
              <a:rPr lang="de-DE" sz="3600" dirty="0"/>
              <a:t>Welche Regelungen gibt es für die Abiturfächer?</a:t>
            </a:r>
          </a:p>
          <a:p>
            <a:r>
              <a:rPr lang="de-DE" sz="3600" dirty="0"/>
              <a:t>Wie kommt meine Abiturnote zustande?</a:t>
            </a:r>
          </a:p>
          <a:p>
            <a:r>
              <a:rPr lang="de-DE" sz="3600" dirty="0"/>
              <a:t>Was ist sonst noch wichtig?</a:t>
            </a:r>
          </a:p>
        </p:txBody>
      </p:sp>
    </p:spTree>
    <p:extLst>
      <p:ext uri="{BB962C8B-B14F-4D97-AF65-F5344CB8AC3E}">
        <p14:creationId xmlns:p14="http://schemas.microsoft.com/office/powerpoint/2010/main" val="8998097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4800" dirty="0">
                <a:solidFill>
                  <a:srgbClr val="409A88"/>
                </a:solidFill>
              </a:rPr>
              <a:t>Qualifikationen I: Latinum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de-DE" sz="4000" dirty="0"/>
          </a:p>
          <a:p>
            <a:r>
              <a:rPr lang="de-DE" sz="4000" dirty="0"/>
              <a:t>Zuerkennung mit dem Abschlusszeugnis </a:t>
            </a:r>
          </a:p>
          <a:p>
            <a:pPr lvl="1"/>
            <a:r>
              <a:rPr lang="de-DE" sz="4000" dirty="0"/>
              <a:t>Abiturzeugnis, Fachhochschulreife</a:t>
            </a:r>
          </a:p>
          <a:p>
            <a:r>
              <a:rPr lang="de-DE" sz="4000" dirty="0"/>
              <a:t>Voraussetzungen:</a:t>
            </a:r>
          </a:p>
          <a:p>
            <a:pPr lvl="1"/>
            <a:r>
              <a:rPr lang="de-DE" sz="4000" dirty="0"/>
              <a:t>Belegt von Klasse 7 bis (mind.) EF</a:t>
            </a:r>
          </a:p>
          <a:p>
            <a:pPr lvl="1"/>
            <a:r>
              <a:rPr lang="de-DE" sz="4000" dirty="0"/>
              <a:t>Mindestens ausreichende Leistungen im „Abschlusskurs“, d.h. am Ende der EF</a:t>
            </a:r>
          </a:p>
        </p:txBody>
      </p:sp>
    </p:spTree>
    <p:extLst>
      <p:ext uri="{BB962C8B-B14F-4D97-AF65-F5344CB8AC3E}">
        <p14:creationId xmlns:p14="http://schemas.microsoft.com/office/powerpoint/2010/main" val="29016832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400" dirty="0">
                <a:solidFill>
                  <a:srgbClr val="409A88"/>
                </a:solidFill>
              </a:rPr>
              <a:t>Qualifikationen II: Das bilinguale Abitur am GSG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3600" dirty="0"/>
              <a:t>Bedingungen:</a:t>
            </a:r>
          </a:p>
          <a:p>
            <a:r>
              <a:rPr lang="de-DE" sz="3600" dirty="0"/>
              <a:t>In der EF</a:t>
            </a:r>
          </a:p>
          <a:p>
            <a:pPr lvl="1"/>
            <a:r>
              <a:rPr lang="de-DE" sz="3000" dirty="0"/>
              <a:t>GK Englisch</a:t>
            </a:r>
          </a:p>
          <a:p>
            <a:pPr lvl="1"/>
            <a:r>
              <a:rPr lang="de-DE" sz="3000" dirty="0"/>
              <a:t>GK Geschichte bilingual (GEE), mit Klausuren</a:t>
            </a:r>
          </a:p>
          <a:p>
            <a:pPr lvl="1"/>
            <a:r>
              <a:rPr lang="de-DE" sz="3000" dirty="0"/>
              <a:t>GK Erdkunde bilingual (EKE), mit </a:t>
            </a:r>
            <a:r>
              <a:rPr lang="de-DE" sz="3000" dirty="0" err="1"/>
              <a:t>schr</a:t>
            </a:r>
            <a:r>
              <a:rPr lang="de-DE" sz="3000" dirty="0"/>
              <a:t>. Leistungen</a:t>
            </a:r>
          </a:p>
          <a:p>
            <a:r>
              <a:rPr lang="de-DE" sz="3600" dirty="0"/>
              <a:t>In der Q1/Q2</a:t>
            </a:r>
          </a:p>
          <a:p>
            <a:pPr lvl="1"/>
            <a:r>
              <a:rPr lang="de-DE" sz="3000" dirty="0"/>
              <a:t>LK Englisch</a:t>
            </a:r>
          </a:p>
          <a:p>
            <a:pPr lvl="1"/>
            <a:r>
              <a:rPr lang="de-DE" sz="3000" dirty="0"/>
              <a:t>GK Geschichte bilingual (GEE), mit Klausuren</a:t>
            </a:r>
          </a:p>
          <a:p>
            <a:r>
              <a:rPr lang="de-DE" sz="3600" dirty="0"/>
              <a:t>Im Abitur</a:t>
            </a:r>
          </a:p>
          <a:p>
            <a:pPr lvl="1"/>
            <a:r>
              <a:rPr lang="de-DE" sz="3000" dirty="0"/>
              <a:t>LK Englisch</a:t>
            </a:r>
          </a:p>
          <a:p>
            <a:pPr lvl="1"/>
            <a:r>
              <a:rPr lang="de-DE" sz="3000" dirty="0"/>
              <a:t>Geschichte bilingual als 3. oder 4. Abiturfach</a:t>
            </a:r>
          </a:p>
        </p:txBody>
      </p:sp>
    </p:spTree>
    <p:extLst>
      <p:ext uri="{BB962C8B-B14F-4D97-AF65-F5344CB8AC3E}">
        <p14:creationId xmlns:p14="http://schemas.microsoft.com/office/powerpoint/2010/main" val="20580130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4800" dirty="0">
                <a:solidFill>
                  <a:srgbClr val="409A88"/>
                </a:solidFill>
              </a:rPr>
              <a:t>... und sonst noch in der Oberstufe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4800" dirty="0"/>
              <a:t>Betriebspraktikum (in EF)</a:t>
            </a:r>
          </a:p>
          <a:p>
            <a:pPr marL="0" indent="0">
              <a:buNone/>
            </a:pPr>
            <a:endParaRPr lang="de-DE" sz="4800" dirty="0"/>
          </a:p>
          <a:p>
            <a:r>
              <a:rPr lang="de-DE" sz="4800" dirty="0"/>
              <a:t>Berufs- und Studienorientierung, Talentscouts (gesamte Oberstufe)</a:t>
            </a:r>
          </a:p>
          <a:p>
            <a:pPr marL="0" indent="0">
              <a:buNone/>
            </a:pPr>
            <a:endParaRPr lang="de-DE" sz="4800" dirty="0"/>
          </a:p>
          <a:p>
            <a:r>
              <a:rPr lang="de-DE" sz="4800" dirty="0"/>
              <a:t>Studienfahrt (in Q1 oder Q2) </a:t>
            </a:r>
          </a:p>
        </p:txBody>
      </p:sp>
    </p:spTree>
    <p:extLst>
      <p:ext uri="{BB962C8B-B14F-4D97-AF65-F5344CB8AC3E}">
        <p14:creationId xmlns:p14="http://schemas.microsoft.com/office/powerpoint/2010/main" val="13017873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4800" dirty="0">
                <a:solidFill>
                  <a:srgbClr val="409A88"/>
                </a:solidFill>
              </a:rPr>
              <a:t> Haben Sie noch Fragen?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de-DE" sz="4800" dirty="0"/>
              <a:t>Zu Risiken und Nebenwirkungen</a:t>
            </a:r>
          </a:p>
          <a:p>
            <a:pPr marL="0" indent="0" algn="ctr">
              <a:buNone/>
            </a:pPr>
            <a:r>
              <a:rPr lang="de-DE" sz="4800" dirty="0"/>
              <a:t>fragen Sie bitte:</a:t>
            </a:r>
          </a:p>
          <a:p>
            <a:pPr marL="0" indent="0">
              <a:buNone/>
            </a:pPr>
            <a:endParaRPr lang="de-DE" sz="4800" dirty="0"/>
          </a:p>
          <a:p>
            <a:r>
              <a:rPr lang="de-DE" sz="4800" dirty="0"/>
              <a:t>Frau </a:t>
            </a:r>
            <a:r>
              <a:rPr lang="de-DE" sz="4800" dirty="0" err="1"/>
              <a:t>Redetzky</a:t>
            </a:r>
            <a:r>
              <a:rPr lang="de-DE" sz="4800" dirty="0"/>
              <a:t> und Herrn Bange</a:t>
            </a:r>
          </a:p>
          <a:p>
            <a:pPr marL="480060" lvl="1" indent="0">
              <a:buNone/>
            </a:pPr>
            <a:r>
              <a:rPr lang="de-DE" sz="4380" dirty="0"/>
              <a:t>zukünftige Beratungslehrkräfte der neuen Stufe EF, oder</a:t>
            </a:r>
          </a:p>
          <a:p>
            <a:r>
              <a:rPr lang="de-DE" sz="4800" dirty="0"/>
              <a:t>Herrn Bülte und Frau </a:t>
            </a:r>
            <a:r>
              <a:rPr lang="de-DE" sz="4800" dirty="0" err="1"/>
              <a:t>Mourinho</a:t>
            </a:r>
            <a:r>
              <a:rPr lang="de-DE" sz="4800" dirty="0"/>
              <a:t> </a:t>
            </a:r>
          </a:p>
          <a:p>
            <a:pPr marL="480060" lvl="1" indent="0">
              <a:buNone/>
            </a:pPr>
            <a:r>
              <a:rPr lang="de-DE" sz="4380" dirty="0"/>
              <a:t>Koordination </a:t>
            </a:r>
            <a:r>
              <a:rPr lang="de-DE" sz="4380"/>
              <a:t>der Oberstufe</a:t>
            </a:r>
            <a:endParaRPr lang="de-DE" sz="4380" dirty="0"/>
          </a:p>
        </p:txBody>
      </p:sp>
    </p:spTree>
    <p:extLst>
      <p:ext uri="{BB962C8B-B14F-4D97-AF65-F5344CB8AC3E}">
        <p14:creationId xmlns:p14="http://schemas.microsoft.com/office/powerpoint/2010/main" val="37704439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>
                <a:solidFill>
                  <a:srgbClr val="409A88"/>
                </a:solidFill>
              </a:rPr>
              <a:t>Übersicht über die gymnasiale Oberstufe</a:t>
            </a:r>
          </a:p>
        </p:txBody>
      </p:sp>
      <p:pic>
        <p:nvPicPr>
          <p:cNvPr id="5" name="Inhaltsplatzhalter 4" descr="Bildschirmfoto 2018-01-22 um 18.28.16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202" r="-17202"/>
          <a:stretch/>
        </p:blipFill>
        <p:spPr>
          <a:xfrm>
            <a:off x="-255296" y="1846414"/>
            <a:ext cx="13312192" cy="7344750"/>
          </a:xfrm>
        </p:spPr>
      </p:pic>
    </p:spTree>
    <p:extLst>
      <p:ext uri="{BB962C8B-B14F-4D97-AF65-F5344CB8AC3E}">
        <p14:creationId xmlns:p14="http://schemas.microsoft.com/office/powerpoint/2010/main" val="23791905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>
                <a:solidFill>
                  <a:srgbClr val="409A88"/>
                </a:solidFill>
              </a:rPr>
              <a:t>„Wochenstunden“ und „Kurse“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3600" dirty="0"/>
              <a:t>„Kurs“ = Belegung eines Faches in einem Halbjahr</a:t>
            </a:r>
          </a:p>
          <a:p>
            <a:r>
              <a:rPr lang="de-DE" sz="3600" dirty="0"/>
              <a:t>Gesamtzahl der „Wochenstunden“ in der </a:t>
            </a:r>
            <a:r>
              <a:rPr lang="de-DE" sz="3600" dirty="0" err="1"/>
              <a:t>gymn</a:t>
            </a:r>
            <a:r>
              <a:rPr lang="de-DE" sz="3600" dirty="0"/>
              <a:t>. Oberstufe: 102 (à 45 min)</a:t>
            </a:r>
          </a:p>
          <a:p>
            <a:r>
              <a:rPr lang="de-DE" sz="3600" dirty="0"/>
              <a:t>„Bandbreite“ der WS je </a:t>
            </a:r>
            <a:r>
              <a:rPr lang="de-DE" sz="3600" dirty="0" err="1"/>
              <a:t>Jgst</a:t>
            </a:r>
            <a:r>
              <a:rPr lang="de-DE" sz="3600" dirty="0"/>
              <a:t>. 31-37 WS,</a:t>
            </a:r>
            <a:br>
              <a:rPr lang="de-DE" sz="3600" dirty="0"/>
            </a:br>
            <a:r>
              <a:rPr lang="de-DE" sz="3600" dirty="0"/>
              <a:t> durchschnittlich 34 WS in EF und in Q1+Q2</a:t>
            </a:r>
          </a:p>
          <a:p>
            <a:r>
              <a:rPr lang="de-DE" sz="3600" dirty="0"/>
              <a:t>Dabei gilt:</a:t>
            </a:r>
          </a:p>
          <a:p>
            <a:pPr lvl="1"/>
            <a:r>
              <a:rPr lang="de-DE" sz="3000" dirty="0"/>
              <a:t>geringfügige Abweichungen (nach oben) sind möglich, wenn die Blockung es zulässt (kein Anspruch!)</a:t>
            </a:r>
          </a:p>
          <a:p>
            <a:pPr lvl="1"/>
            <a:r>
              <a:rPr lang="de-DE" sz="3000" dirty="0"/>
              <a:t>Nur in EF belegte Kurse können in Q1/Q2 weiter belegt werden (Folgeprinzip) </a:t>
            </a:r>
            <a:r>
              <a:rPr lang="mr-IN" sz="3000" dirty="0"/>
              <a:t>–</a:t>
            </a:r>
            <a:r>
              <a:rPr lang="de-DE" sz="3000" dirty="0"/>
              <a:t> Ausnahme: Literatur, Projektkurs, Zusatzkurs GE/SW</a:t>
            </a:r>
          </a:p>
        </p:txBody>
      </p:sp>
    </p:spTree>
    <p:extLst>
      <p:ext uri="{BB962C8B-B14F-4D97-AF65-F5344CB8AC3E}">
        <p14:creationId xmlns:p14="http://schemas.microsoft.com/office/powerpoint/2010/main" val="8817942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80110" y="284348"/>
            <a:ext cx="11041380" cy="1855788"/>
          </a:xfrm>
        </p:spPr>
        <p:txBody>
          <a:bodyPr/>
          <a:lstStyle/>
          <a:p>
            <a:pPr algn="ctr"/>
            <a:r>
              <a:rPr lang="de-DE" dirty="0">
                <a:solidFill>
                  <a:srgbClr val="409A88"/>
                </a:solidFill>
              </a:rPr>
              <a:t>Übersicht der Fächer am GSG</a:t>
            </a:r>
          </a:p>
        </p:txBody>
      </p:sp>
      <p:graphicFrame>
        <p:nvGraphicFramePr>
          <p:cNvPr id="9" name="Inhaltsplatzhalter 8">
            <a:extLst>
              <a:ext uri="{FF2B5EF4-FFF2-40B4-BE49-F238E27FC236}">
                <a16:creationId xmlns:a16="http://schemas.microsoft.com/office/drawing/2014/main" id="{9E3ECFFC-890D-2D35-172B-4B383A294A9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3510424"/>
              </p:ext>
            </p:extLst>
          </p:nvPr>
        </p:nvGraphicFramePr>
        <p:xfrm>
          <a:off x="530994" y="1825774"/>
          <a:ext cx="11390496" cy="731506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651685">
                  <a:extLst>
                    <a:ext uri="{9D8B030D-6E8A-4147-A177-3AD203B41FA5}">
                      <a16:colId xmlns:a16="http://schemas.microsoft.com/office/drawing/2014/main" val="4147610903"/>
                    </a:ext>
                  </a:extLst>
                </a:gridCol>
                <a:gridCol w="3317358">
                  <a:extLst>
                    <a:ext uri="{9D8B030D-6E8A-4147-A177-3AD203B41FA5}">
                      <a16:colId xmlns:a16="http://schemas.microsoft.com/office/drawing/2014/main" val="3487287925"/>
                    </a:ext>
                  </a:extLst>
                </a:gridCol>
                <a:gridCol w="2736112">
                  <a:extLst>
                    <a:ext uri="{9D8B030D-6E8A-4147-A177-3AD203B41FA5}">
                      <a16:colId xmlns:a16="http://schemas.microsoft.com/office/drawing/2014/main" val="547700588"/>
                    </a:ext>
                  </a:extLst>
                </a:gridCol>
                <a:gridCol w="2685341">
                  <a:extLst>
                    <a:ext uri="{9D8B030D-6E8A-4147-A177-3AD203B41FA5}">
                      <a16:colId xmlns:a16="http://schemas.microsoft.com/office/drawing/2014/main" val="67838858"/>
                    </a:ext>
                  </a:extLst>
                </a:gridCol>
              </a:tblGrid>
              <a:tr h="1327474">
                <a:tc>
                  <a:txBody>
                    <a:bodyPr/>
                    <a:lstStyle/>
                    <a:p>
                      <a:r>
                        <a:rPr lang="de-DE" sz="2800" dirty="0" err="1"/>
                        <a:t>sprachl</a:t>
                      </a:r>
                      <a:r>
                        <a:rPr lang="de-DE" sz="2800" dirty="0"/>
                        <a:t>. – </a:t>
                      </a:r>
                      <a:r>
                        <a:rPr lang="de-DE" sz="2800" dirty="0" err="1"/>
                        <a:t>lit</a:t>
                      </a:r>
                      <a:r>
                        <a:rPr lang="de-DE" sz="2800" dirty="0"/>
                        <a:t>. – </a:t>
                      </a:r>
                      <a:r>
                        <a:rPr lang="de-DE" sz="2800" dirty="0" err="1"/>
                        <a:t>mus</a:t>
                      </a:r>
                      <a:r>
                        <a:rPr lang="de-DE" sz="2800" dirty="0"/>
                        <a:t>. – </a:t>
                      </a:r>
                      <a:r>
                        <a:rPr lang="de-DE" sz="2800" dirty="0" err="1"/>
                        <a:t>künstl</a:t>
                      </a:r>
                      <a:r>
                        <a:rPr lang="de-DE" sz="2800" dirty="0"/>
                        <a:t>.</a:t>
                      </a: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2800" dirty="0"/>
                        <a:t>gesellschafts-</a:t>
                      </a:r>
                      <a:r>
                        <a:rPr lang="de-DE" sz="2800" dirty="0" err="1"/>
                        <a:t>wissenschaftl</a:t>
                      </a:r>
                      <a:r>
                        <a:rPr lang="de-DE" sz="2800" dirty="0"/>
                        <a:t>.</a:t>
                      </a:r>
                    </a:p>
                  </a:txBody>
                  <a:tcPr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2800" dirty="0"/>
                        <a:t>math. – naturwissen-</a:t>
                      </a:r>
                      <a:r>
                        <a:rPr lang="de-DE" sz="2800" dirty="0" err="1"/>
                        <a:t>schaftl</a:t>
                      </a:r>
                      <a:r>
                        <a:rPr lang="de-DE" sz="2800" dirty="0"/>
                        <a:t>.</a:t>
                      </a:r>
                    </a:p>
                  </a:txBody>
                  <a:tcPr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2800" dirty="0"/>
                        <a:t>ohne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8112238"/>
                  </a:ext>
                </a:extLst>
              </a:tr>
              <a:tr h="660385">
                <a:tc>
                  <a:txBody>
                    <a:bodyPr/>
                    <a:lstStyle/>
                    <a:p>
                      <a:r>
                        <a:rPr lang="de-DE" sz="3200" dirty="0"/>
                        <a:t>Deutsch</a:t>
                      </a:r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3200" dirty="0"/>
                        <a:t>Erdkunde</a:t>
                      </a:r>
                    </a:p>
                  </a:txBody>
                  <a:tcPr>
                    <a:solidFill>
                      <a:srgbClr val="BEF042">
                        <a:alpha val="5215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3200" dirty="0"/>
                        <a:t>Mathematik</a:t>
                      </a:r>
                    </a:p>
                  </a:txBody>
                  <a:tcPr>
                    <a:solidFill>
                      <a:srgbClr val="B7DDE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3200" dirty="0"/>
                        <a:t>Ev. Religion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5619735"/>
                  </a:ext>
                </a:extLst>
              </a:tr>
              <a:tr h="660385">
                <a:tc>
                  <a:txBody>
                    <a:bodyPr/>
                    <a:lstStyle/>
                    <a:p>
                      <a:r>
                        <a:rPr lang="de-DE" sz="3200" dirty="0"/>
                        <a:t>Englisch</a:t>
                      </a:r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3200" dirty="0"/>
                        <a:t>Erdkunde (</a:t>
                      </a:r>
                      <a:r>
                        <a:rPr lang="de-DE" sz="3200" dirty="0" err="1"/>
                        <a:t>bili</a:t>
                      </a:r>
                      <a:r>
                        <a:rPr lang="de-DE" sz="3200" dirty="0"/>
                        <a:t>.)</a:t>
                      </a:r>
                    </a:p>
                  </a:txBody>
                  <a:tcPr>
                    <a:solidFill>
                      <a:srgbClr val="BEF042">
                        <a:alpha val="5215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3200" dirty="0"/>
                        <a:t>Biologie</a:t>
                      </a:r>
                    </a:p>
                  </a:txBody>
                  <a:tcPr>
                    <a:solidFill>
                      <a:srgbClr val="B7DDE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3200" dirty="0"/>
                        <a:t>Kath. Religion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5369875"/>
                  </a:ext>
                </a:extLst>
              </a:tr>
              <a:tr h="660385">
                <a:tc>
                  <a:txBody>
                    <a:bodyPr/>
                    <a:lstStyle/>
                    <a:p>
                      <a:r>
                        <a:rPr lang="de-DE" sz="3200" dirty="0"/>
                        <a:t>Französisch</a:t>
                      </a:r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3200" dirty="0"/>
                        <a:t>Geschichte</a:t>
                      </a:r>
                    </a:p>
                  </a:txBody>
                  <a:tcPr>
                    <a:solidFill>
                      <a:srgbClr val="BEF042">
                        <a:alpha val="5215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3200" dirty="0"/>
                        <a:t>Chemie</a:t>
                      </a:r>
                    </a:p>
                  </a:txBody>
                  <a:tcPr>
                    <a:solidFill>
                      <a:srgbClr val="B7DD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01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3200" dirty="0"/>
                        <a:t>Sport</a:t>
                      </a:r>
                    </a:p>
                  </a:txBody>
                  <a:tcPr>
                    <a:solidFill>
                      <a:schemeClr val="bg1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5440275"/>
                  </a:ext>
                </a:extLst>
              </a:tr>
              <a:tr h="660385">
                <a:tc>
                  <a:txBody>
                    <a:bodyPr/>
                    <a:lstStyle/>
                    <a:p>
                      <a:r>
                        <a:rPr lang="de-DE" sz="3200" dirty="0"/>
                        <a:t>Latein</a:t>
                      </a:r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3200" dirty="0"/>
                        <a:t>Geschichte (</a:t>
                      </a:r>
                      <a:r>
                        <a:rPr lang="de-DE" sz="3200" dirty="0" err="1"/>
                        <a:t>bili</a:t>
                      </a:r>
                      <a:r>
                        <a:rPr lang="de-DE" sz="3200" dirty="0"/>
                        <a:t>.)</a:t>
                      </a:r>
                    </a:p>
                  </a:txBody>
                  <a:tcPr>
                    <a:solidFill>
                      <a:srgbClr val="BEF042">
                        <a:alpha val="5215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3200" dirty="0"/>
                        <a:t>Physik</a:t>
                      </a:r>
                    </a:p>
                  </a:txBody>
                  <a:tcPr>
                    <a:solidFill>
                      <a:srgbClr val="B7DDE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32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4397664"/>
                  </a:ext>
                </a:extLst>
              </a:tr>
              <a:tr h="660385">
                <a:tc>
                  <a:txBody>
                    <a:bodyPr/>
                    <a:lstStyle/>
                    <a:p>
                      <a:r>
                        <a:rPr lang="de-DE" sz="3200" dirty="0"/>
                        <a:t>Spanisch</a:t>
                      </a:r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3200" dirty="0" err="1"/>
                        <a:t>Sozialwissensch</a:t>
                      </a:r>
                      <a:r>
                        <a:rPr lang="de-DE" sz="3200" dirty="0"/>
                        <a:t>.</a:t>
                      </a:r>
                    </a:p>
                  </a:txBody>
                  <a:tcPr>
                    <a:solidFill>
                      <a:srgbClr val="BEF042">
                        <a:alpha val="5215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3200" dirty="0"/>
                        <a:t>Informatik</a:t>
                      </a:r>
                    </a:p>
                  </a:txBody>
                  <a:tcPr>
                    <a:solidFill>
                      <a:srgbClr val="B7DDE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32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8194755"/>
                  </a:ext>
                </a:extLst>
              </a:tr>
              <a:tr h="660385">
                <a:tc>
                  <a:txBody>
                    <a:bodyPr/>
                    <a:lstStyle/>
                    <a:p>
                      <a:r>
                        <a:rPr lang="de-DE" sz="3200" dirty="0"/>
                        <a:t>Spanisch (neu)</a:t>
                      </a:r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3200" dirty="0"/>
                        <a:t>Pädagogik</a:t>
                      </a:r>
                    </a:p>
                  </a:txBody>
                  <a:tcPr>
                    <a:solidFill>
                      <a:srgbClr val="BEF042">
                        <a:alpha val="5215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3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2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3210560"/>
                  </a:ext>
                </a:extLst>
              </a:tr>
              <a:tr h="660385">
                <a:tc>
                  <a:txBody>
                    <a:bodyPr/>
                    <a:lstStyle/>
                    <a:p>
                      <a:pPr marL="0" marR="0" lvl="0" indent="0" algn="l" defTabSz="9601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3200" dirty="0"/>
                        <a:t>Kunst</a:t>
                      </a: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3200" dirty="0"/>
                        <a:t>Philosophie</a:t>
                      </a:r>
                    </a:p>
                  </a:txBody>
                  <a:tcPr>
                    <a:solidFill>
                      <a:srgbClr val="BEF042">
                        <a:alpha val="5215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3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2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612637"/>
                  </a:ext>
                </a:extLst>
              </a:tr>
              <a:tr h="660385">
                <a:tc>
                  <a:txBody>
                    <a:bodyPr/>
                    <a:lstStyle/>
                    <a:p>
                      <a:pPr marL="0" marR="0" lvl="0" indent="0" algn="l" defTabSz="9601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3200" dirty="0"/>
                        <a:t>Musik</a:t>
                      </a: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3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2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9319807"/>
                  </a:ext>
                </a:extLst>
              </a:tr>
              <a:tr h="660385">
                <a:tc>
                  <a:txBody>
                    <a:bodyPr/>
                    <a:lstStyle/>
                    <a:p>
                      <a:pPr marL="0" marR="0" lvl="0" indent="0" algn="l" defTabSz="9601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3200" dirty="0"/>
                        <a:t>Literatur</a:t>
                      </a: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3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2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68449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58014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>
                <a:solidFill>
                  <a:srgbClr val="409A88"/>
                </a:solidFill>
              </a:rPr>
              <a:t>Neue Fächer ab der EF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3600" dirty="0"/>
              <a:t>Informatik</a:t>
            </a:r>
          </a:p>
          <a:p>
            <a:pPr lvl="1"/>
            <a:r>
              <a:rPr lang="de-DE" sz="3000" dirty="0"/>
              <a:t>gehört zu den Naturwissenschaften, kann aber nicht als einzige NW belegt werden</a:t>
            </a:r>
          </a:p>
          <a:p>
            <a:r>
              <a:rPr lang="de-DE" sz="3600" dirty="0"/>
              <a:t>Spanisch</a:t>
            </a:r>
          </a:p>
          <a:p>
            <a:pPr lvl="1"/>
            <a:r>
              <a:rPr lang="de-DE" sz="3000" dirty="0"/>
              <a:t>neu einsetzende Fremdsprache, daher „vierstündig“ (nach 45‘-Zählung)</a:t>
            </a:r>
          </a:p>
          <a:p>
            <a:r>
              <a:rPr lang="de-DE" sz="3600" dirty="0"/>
              <a:t>Pädagogik und</a:t>
            </a:r>
          </a:p>
          <a:p>
            <a:r>
              <a:rPr lang="de-DE" sz="3600" dirty="0"/>
              <a:t>Sozialwissenschaften</a:t>
            </a:r>
            <a:endParaRPr lang="de-DE" sz="3600" dirty="0">
              <a:sym typeface="Wingdings"/>
            </a:endParaRPr>
          </a:p>
          <a:p>
            <a:pPr lvl="1"/>
            <a:r>
              <a:rPr lang="de-DE" sz="3000" dirty="0">
                <a:sym typeface="Wingdings"/>
              </a:rPr>
              <a:t>beide gehören zu den Gesellschaftswissenschaften</a:t>
            </a:r>
          </a:p>
          <a:p>
            <a:r>
              <a:rPr lang="de-DE" sz="3600" dirty="0">
                <a:sym typeface="Wingdings"/>
              </a:rPr>
              <a:t>Philosophie</a:t>
            </a:r>
          </a:p>
          <a:p>
            <a:pPr lvl="1"/>
            <a:r>
              <a:rPr lang="de-DE" sz="3000" dirty="0">
                <a:sym typeface="Wingdings"/>
              </a:rPr>
              <a:t>auch als Ersatzfach für Religion</a:t>
            </a:r>
          </a:p>
          <a:p>
            <a:pPr lvl="1"/>
            <a:endParaRPr lang="de-DE" sz="3180" dirty="0"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20548545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4800" dirty="0">
                <a:solidFill>
                  <a:srgbClr val="409A88"/>
                </a:solidFill>
              </a:rPr>
              <a:t>Zusätzlich neu in der EF: Vertiefungskurse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80110" y="2655113"/>
            <a:ext cx="11041380" cy="6091873"/>
          </a:xfrm>
        </p:spPr>
        <p:txBody>
          <a:bodyPr/>
          <a:lstStyle/>
          <a:p>
            <a:r>
              <a:rPr lang="de-DE" sz="3600" dirty="0"/>
              <a:t>„zweistündig“ (d.h. 90‘)</a:t>
            </a:r>
          </a:p>
          <a:p>
            <a:r>
              <a:rPr lang="de-DE" sz="3600" dirty="0"/>
              <a:t>Halbjahreskurse </a:t>
            </a:r>
          </a:p>
          <a:p>
            <a:pPr lvl="1"/>
            <a:r>
              <a:rPr lang="de-DE" sz="3000" dirty="0"/>
              <a:t>Wechsel/Abwahl/Zuwahl zum Halbjahr EF.2  möglich</a:t>
            </a:r>
          </a:p>
          <a:p>
            <a:r>
              <a:rPr lang="de-DE" sz="3600" dirty="0"/>
              <a:t>Förderung im Kernfachbereich (M, E, ggf. D)</a:t>
            </a:r>
          </a:p>
          <a:p>
            <a:r>
              <a:rPr lang="de-DE" sz="3600" dirty="0"/>
              <a:t>keine Benotung, nur Teilnahmebescheinigung</a:t>
            </a:r>
          </a:p>
          <a:p>
            <a:r>
              <a:rPr lang="de-DE" sz="3600" dirty="0"/>
              <a:t>nicht versetzungswirksam</a:t>
            </a:r>
          </a:p>
          <a:p>
            <a:r>
              <a:rPr lang="de-DE" sz="3600" dirty="0"/>
              <a:t>Anrechnung auf die Wochenstundenzahl</a:t>
            </a:r>
          </a:p>
          <a:p>
            <a:r>
              <a:rPr lang="de-DE" sz="3600" dirty="0"/>
              <a:t>keine „echten“ Fächer </a:t>
            </a:r>
            <a:r>
              <a:rPr lang="de-DE" sz="3600" dirty="0">
                <a:sym typeface="Wingdings"/>
              </a:rPr>
              <a:t> Beschränkung der Auswahl!</a:t>
            </a:r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12520990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80110" y="248906"/>
            <a:ext cx="11041380" cy="1268005"/>
          </a:xfrm>
        </p:spPr>
        <p:txBody>
          <a:bodyPr>
            <a:normAutofit/>
          </a:bodyPr>
          <a:lstStyle/>
          <a:p>
            <a:pPr algn="ctr"/>
            <a:r>
              <a:rPr lang="de-DE" sz="4800" dirty="0">
                <a:solidFill>
                  <a:srgbClr val="409A88"/>
                </a:solidFill>
              </a:rPr>
              <a:t>Belegungsverpflichtungen EF</a:t>
            </a:r>
            <a:endParaRPr lang="de-DE" sz="3000" dirty="0">
              <a:solidFill>
                <a:srgbClr val="409A88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80110" y="1573619"/>
            <a:ext cx="11041380" cy="7909594"/>
          </a:xfrm>
        </p:spPr>
        <p:txBody>
          <a:bodyPr>
            <a:normAutofit lnSpcReduction="10000"/>
          </a:bodyPr>
          <a:lstStyle/>
          <a:p>
            <a:r>
              <a:rPr lang="de-DE" sz="3600" dirty="0" err="1"/>
              <a:t>durchschnittl</a:t>
            </a:r>
            <a:r>
              <a:rPr lang="de-DE" sz="3600" dirty="0"/>
              <a:t>. 34 WS</a:t>
            </a:r>
          </a:p>
          <a:p>
            <a:pPr lvl="1"/>
            <a:r>
              <a:rPr lang="de-DE" sz="3000" dirty="0"/>
              <a:t>10 Grundkurse	30/31* WST</a:t>
            </a:r>
          </a:p>
          <a:p>
            <a:pPr lvl="1"/>
            <a:r>
              <a:rPr lang="de-DE" sz="3000" dirty="0"/>
              <a:t>+ 2 GK 			+ 6 WST</a:t>
            </a:r>
          </a:p>
          <a:p>
            <a:pPr marL="480060" lvl="1" indent="0">
              <a:buNone/>
            </a:pPr>
            <a:r>
              <a:rPr lang="de-DE" sz="3000" dirty="0"/>
              <a:t>  oder 1 GK + 1 VK	+ 5-6 WST</a:t>
            </a:r>
          </a:p>
          <a:p>
            <a:pPr marL="480060" lvl="1" indent="0">
              <a:buNone/>
            </a:pPr>
            <a:endParaRPr lang="de-DE" sz="3000" dirty="0"/>
          </a:p>
          <a:p>
            <a:r>
              <a:rPr lang="de-DE" sz="3600" dirty="0"/>
              <a:t>Pflicht- und Wahlpflichtfächer</a:t>
            </a:r>
          </a:p>
          <a:p>
            <a:pPr lvl="1"/>
            <a:r>
              <a:rPr lang="de-DE" sz="3000" dirty="0"/>
              <a:t>Deutsch</a:t>
            </a:r>
          </a:p>
          <a:p>
            <a:pPr lvl="1"/>
            <a:r>
              <a:rPr lang="de-DE" sz="3000" dirty="0"/>
              <a:t>Fremdsprache (fortgeführt aus SI)</a:t>
            </a:r>
          </a:p>
          <a:p>
            <a:pPr lvl="1"/>
            <a:r>
              <a:rPr lang="de-DE" sz="3000" dirty="0"/>
              <a:t>Musik oder Kunst</a:t>
            </a:r>
          </a:p>
          <a:p>
            <a:pPr lvl="1"/>
            <a:r>
              <a:rPr lang="de-DE" sz="3000" dirty="0"/>
              <a:t>Gesellschaftswissenschaft (GE/GE </a:t>
            </a:r>
            <a:r>
              <a:rPr lang="de-DE" sz="3000" dirty="0" err="1"/>
              <a:t>bili</a:t>
            </a:r>
            <a:r>
              <a:rPr lang="de-DE" sz="3000" dirty="0"/>
              <a:t>. oder SW)</a:t>
            </a:r>
          </a:p>
          <a:p>
            <a:pPr lvl="1"/>
            <a:r>
              <a:rPr lang="de-DE" sz="3000" dirty="0"/>
              <a:t>Mathematik</a:t>
            </a:r>
          </a:p>
          <a:p>
            <a:pPr lvl="1"/>
            <a:r>
              <a:rPr lang="de-DE" sz="3000" dirty="0"/>
              <a:t>Naturwissenschaft (BI oder CH oder PH)</a:t>
            </a:r>
          </a:p>
          <a:p>
            <a:pPr lvl="1"/>
            <a:r>
              <a:rPr lang="de-DE" sz="3000" dirty="0"/>
              <a:t>Religion oder Philosophie</a:t>
            </a:r>
          </a:p>
          <a:p>
            <a:pPr lvl="1"/>
            <a:r>
              <a:rPr lang="de-DE" sz="3000" dirty="0"/>
              <a:t>Sport (bei Sportunfähigkeit: Ersatzfach)</a:t>
            </a:r>
          </a:p>
          <a:p>
            <a:pPr lvl="1"/>
            <a:r>
              <a:rPr lang="de-DE" sz="3000" dirty="0"/>
              <a:t>Schwerpunktfach: weitere Fremdsprache oder weitere Naturwissenschaft (auch IF)</a:t>
            </a:r>
            <a:br>
              <a:rPr lang="de-DE" sz="3000" dirty="0"/>
            </a:br>
            <a:endParaRPr lang="de-DE" sz="3000" dirty="0"/>
          </a:p>
          <a:p>
            <a:pPr lvl="1"/>
            <a:r>
              <a:rPr lang="de-DE" sz="3000" dirty="0"/>
              <a:t>2-3 weitere Kurse</a:t>
            </a:r>
          </a:p>
        </p:txBody>
      </p:sp>
    </p:spTree>
    <p:extLst>
      <p:ext uri="{BB962C8B-B14F-4D97-AF65-F5344CB8AC3E}">
        <p14:creationId xmlns:p14="http://schemas.microsoft.com/office/powerpoint/2010/main" val="26571439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4800" dirty="0" err="1">
                <a:solidFill>
                  <a:srgbClr val="409A88"/>
                </a:solidFill>
              </a:rPr>
              <a:t>LuPO</a:t>
            </a:r>
            <a:r>
              <a:rPr lang="de-DE" sz="4800" dirty="0">
                <a:solidFill>
                  <a:srgbClr val="409A88"/>
                </a:solidFill>
              </a:rPr>
              <a:t>-Das „Wahl-Programm“</a:t>
            </a:r>
          </a:p>
        </p:txBody>
      </p:sp>
      <p:pic>
        <p:nvPicPr>
          <p:cNvPr id="5" name="Inhaltsplatzhalter 4"/>
          <p:cNvPicPr>
            <a:picLocks noGrp="1"/>
          </p:cNvPicPr>
          <p:nvPr>
            <p:ph idx="1"/>
          </p:nvPr>
        </p:nvPicPr>
        <p:blipFill rotWithShape="1">
          <a:blip r:embed="rId2"/>
          <a:srcRect t="5170" r="73413" b="20230"/>
          <a:stretch/>
        </p:blipFill>
        <p:spPr bwMode="auto">
          <a:xfrm>
            <a:off x="1179448" y="1984374"/>
            <a:ext cx="10580751" cy="73247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58921114"/>
      </p:ext>
    </p:extLst>
  </p:cSld>
  <p:clrMapOvr>
    <a:masterClrMapping/>
  </p:clrMapOvr>
</p:sld>
</file>

<file path=ppt/theme/theme1.xml><?xml version="1.0" encoding="utf-8"?>
<a:theme xmlns:a="http://schemas.openxmlformats.org/drawingml/2006/main" name="GSG-Präsentationen">
  <a:themeElements>
    <a:clrScheme name="GSG-Präsentationen">
      <a:dk1>
        <a:srgbClr val="000000"/>
      </a:dk1>
      <a:lt1>
        <a:srgbClr val="F1F1F3"/>
      </a:lt1>
      <a:dk2>
        <a:srgbClr val="196491"/>
      </a:dk2>
      <a:lt2>
        <a:srgbClr val="E7E6E6"/>
      </a:lt2>
      <a:accent1>
        <a:srgbClr val="ECE7DA"/>
      </a:accent1>
      <a:accent2>
        <a:srgbClr val="CAE9E3"/>
      </a:accent2>
      <a:accent3>
        <a:srgbClr val="7CB2BE"/>
      </a:accent3>
      <a:accent4>
        <a:srgbClr val="196491"/>
      </a:accent4>
      <a:accent5>
        <a:srgbClr val="424242"/>
      </a:accent5>
      <a:accent6>
        <a:srgbClr val="C0C0C0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1" id="{2372FE29-918B-1C4F-A6B5-8675BD780BD0}" vid="{5B8F1A7B-2D59-2A4B-9288-84C17095CEB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GSGpräsentationleer</Template>
  <TotalTime>0</TotalTime>
  <Words>1276</Words>
  <Application>Microsoft Office PowerPoint</Application>
  <PresentationFormat>A3-Papier (297 x 420 mm)</PresentationFormat>
  <Paragraphs>222</Paragraphs>
  <Slides>23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GSG-Präsentationen</vt:lpstr>
      <vt:lpstr>Auf dem Weg zum Abitur 2027  - die Einführungsphase</vt:lpstr>
      <vt:lpstr>Diese Fragen wollen wir heute klären:</vt:lpstr>
      <vt:lpstr>Übersicht über die gymnasiale Oberstufe</vt:lpstr>
      <vt:lpstr>„Wochenstunden“ und „Kurse“</vt:lpstr>
      <vt:lpstr>Übersicht der Fächer am GSG</vt:lpstr>
      <vt:lpstr>Neue Fächer ab der EF</vt:lpstr>
      <vt:lpstr>Zusätzlich neu in der EF: Vertiefungskurse</vt:lpstr>
      <vt:lpstr>Belegungsverpflichtungen EF</vt:lpstr>
      <vt:lpstr>LuPO-Das „Wahl-Programm“</vt:lpstr>
      <vt:lpstr>Klausuren in EF</vt:lpstr>
      <vt:lpstr>Leistungsbewertung in der Oberstufe</vt:lpstr>
      <vt:lpstr>Versetzungsbestimmungen EF  Q1</vt:lpstr>
      <vt:lpstr>Wahlmöglichkeiten der Fächer am GSG</vt:lpstr>
      <vt:lpstr>Vorschau I: neue Fächer in der Q1 + Q2</vt:lpstr>
      <vt:lpstr>Vorschau II: Wahl der vier Abiturfächer</vt:lpstr>
      <vt:lpstr>Konsequenzen bei der Wahl der Abiturfächer</vt:lpstr>
      <vt:lpstr>Vorschau III: Bewertung in der Qualifikationsphase</vt:lpstr>
      <vt:lpstr>Vorschau IV: Zulassung zum Abitur</vt:lpstr>
      <vt:lpstr>Zulassung zum Abitur</vt:lpstr>
      <vt:lpstr>Qualifikationen I: Latinum</vt:lpstr>
      <vt:lpstr>Qualifikationen II: Das bilinguale Abitur am GSG</vt:lpstr>
      <vt:lpstr>... und sonst noch in der Oberstufe</vt:lpstr>
      <vt:lpstr> Haben Sie noch Fragen?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Fabian Stuhlmann</dc:creator>
  <cp:lastModifiedBy>Buelte</cp:lastModifiedBy>
  <cp:revision>63</cp:revision>
  <dcterms:created xsi:type="dcterms:W3CDTF">2017-10-17T08:35:27Z</dcterms:created>
  <dcterms:modified xsi:type="dcterms:W3CDTF">2024-02-27T09:10:28Z</dcterms:modified>
</cp:coreProperties>
</file>