
<file path=[Content_Types].xml><?xml version="1.0" encoding="utf-8"?>
<Types xmlns="http://schemas.openxmlformats.org/package/2006/content-types">
  <Default Extension="jpeg" ContentType="image/jpeg"/>
  <Default Extension="php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7" r:id="rId1"/>
  </p:sldMasterIdLst>
  <p:notesMasterIdLst>
    <p:notesMasterId r:id="rId8"/>
  </p:notesMasterIdLst>
  <p:handoutMasterIdLst>
    <p:handoutMasterId r:id="rId9"/>
  </p:handoutMasterIdLst>
  <p:sldIdLst>
    <p:sldId id="279" r:id="rId2"/>
    <p:sldId id="282" r:id="rId3"/>
    <p:sldId id="270" r:id="rId4"/>
    <p:sldId id="280" r:id="rId5"/>
    <p:sldId id="283" r:id="rId6"/>
    <p:sldId id="28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2"/>
    <p:restoredTop sz="94637"/>
  </p:normalViewPr>
  <p:slideViewPr>
    <p:cSldViewPr snapToGrid="0" snapToObjects="1">
      <p:cViewPr varScale="1">
        <p:scale>
          <a:sx n="82" d="100"/>
          <a:sy n="82" d="100"/>
        </p:scale>
        <p:origin x="184" y="10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99E86843-D074-6D43-98D8-4254042E55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73A35E-8784-6748-B728-836AAF3AC1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C546983-C00B-0E4E-86A9-92A017C3EE26}" type="datetime1">
              <a:rPr lang="de-DE"/>
              <a:pPr>
                <a:defRPr/>
              </a:pPr>
              <a:t>17.02.24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96D8A8-B332-9942-A319-9F6814869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B6D5D8-8014-2B42-B05E-4D5999BC2A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4A1DF5-60CE-4740-B7CE-D72FDD83DF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1268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14A9BD3E-06DB-114E-A8D5-06C493D5A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15238A-AD5B-AD47-9672-229233A922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CCF5E5E-B321-B44F-8264-FC8B6A2B70AE}" type="datetime1">
              <a:rPr lang="de-DE"/>
              <a:pPr>
                <a:defRPr/>
              </a:pPr>
              <a:t>17.02.24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5BE93A97-CEC6-AD45-BE0C-0EBC273B43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B1E4D0D-6CA9-8A46-9ED4-D2AF34113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6DC8C7-540B-074F-A32D-1F79DF8190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E80696-9090-224B-9ED8-43E22758B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3F9EBF-0E01-E545-8712-368C3D9716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3891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7CB2BE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50E4F-D9B1-1A45-8CBF-952DA2B37AA1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DD1D2-65DC-8043-B7CE-069C6C59005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82432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1A0F2-49D9-104E-8C7B-A8FC157569D0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1F5FA-385D-7C46-A461-1CC23621884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6059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B37AC-5F10-0D4D-9604-7924DC545A13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015AD-8A6D-6645-A13E-C0FD4A3B9A6E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47327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798D5-03A2-5247-8D6B-E27C4313BFE6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F69AF-9358-544C-92DC-3F2CE32ABFD9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5318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158E4-7CEF-0A41-9BE1-BC5C1240654D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1BA5D-AF1B-AC4B-81D7-110D5CB2CA07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11496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66EA93-7C23-C647-BEAB-CD9896B33573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016D3-1422-B848-8F17-A2A6607C3243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2435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3494A-F9F6-264F-9875-E69636ED471C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779F7-9ADA-AB45-BE64-2AEB66B9F88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830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96754-854C-524F-B2AB-EF41C2A0701E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83B4B-D2AC-5740-9E0F-9BC7D248A1AD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474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8BBF7-DFD1-8443-A0F9-E50F2464CC53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0E355-5BC8-D646-9DEB-EE993830C756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5828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F76DF-5446-6C4E-95F8-6C2685DF550E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FBFB1-E2CC-2549-8750-E2AEF12EF353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1904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CBE44-046D-5D49-B829-6F75A209A227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02029-31B1-6740-AABA-EC7CB6B2E1E9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4957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B75CE1-0E9A-5446-8DB1-2F51AEE1F638}" type="datetime1">
              <a:rPr lang="de-DE" smtClean="0"/>
              <a:pPr>
                <a:defRPr/>
              </a:pPr>
              <a:t>17.02.24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Geschwister-Scholl-Gymnasium Velbert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DA7CFB-B305-9141-B619-B6C87269BA36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-1980816"/>
            <a:ext cx="9930620" cy="70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rgbClr val="19649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b="1" kern="1200">
          <a:solidFill>
            <a:srgbClr val="19649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b="1" kern="1200">
          <a:solidFill>
            <a:srgbClr val="7CB2BE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rgbClr val="7CB2BE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llroundinformatik.ch/" TargetMode="External"/><Relationship Id="rId2" Type="http://schemas.openxmlformats.org/officeDocument/2006/relationships/image" Target="../media/image2.php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7F23602E-BD75-DA42-8BDA-CFAFC6B8E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149092"/>
          </a:xfrm>
        </p:spPr>
        <p:txBody>
          <a:bodyPr/>
          <a:lstStyle/>
          <a:p>
            <a:pPr eaLnBrk="1" hangingPunct="1"/>
            <a:r>
              <a:rPr lang="de-DE" altLang="de-DE" dirty="0"/>
              <a:t>Das Fach Informatik in der Oberstufe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09E165-FED9-FA40-A927-B7C38A4E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err="1"/>
              <a:t>Geschwister</a:t>
            </a:r>
            <a:r>
              <a:rPr lang="en-US"/>
              <a:t>-Scholl-Gymnasium Velbert</a:t>
            </a:r>
          </a:p>
        </p:txBody>
      </p:sp>
      <p:sp>
        <p:nvSpPr>
          <p:cNvPr id="21" name="Textfeld 12">
            <a:extLst>
              <a:ext uri="{FF2B5EF4-FFF2-40B4-BE49-F238E27FC236}">
                <a16:creationId xmlns:a16="http://schemas.microsoft.com/office/drawing/2014/main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1159390">
            <a:off x="246818" y="4017541"/>
            <a:ext cx="26929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100" dirty="0">
                <a:solidFill>
                  <a:schemeClr val="accent2">
                    <a:lumMod val="75000"/>
                  </a:schemeClr>
                </a:solidFill>
              </a:rPr>
              <a:t>Datenschutz</a:t>
            </a:r>
          </a:p>
        </p:txBody>
      </p:sp>
      <p:sp>
        <p:nvSpPr>
          <p:cNvPr id="23" name="Textfeld 12">
            <a:extLst>
              <a:ext uri="{FF2B5EF4-FFF2-40B4-BE49-F238E27FC236}">
                <a16:creationId xmlns:a16="http://schemas.microsoft.com/office/drawing/2014/main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495186">
            <a:off x="4399135" y="3100948"/>
            <a:ext cx="46281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100" dirty="0">
                <a:solidFill>
                  <a:schemeClr val="accent2">
                    <a:lumMod val="75000"/>
                  </a:schemeClr>
                </a:solidFill>
              </a:rPr>
              <a:t>Datenbanken</a:t>
            </a:r>
          </a:p>
        </p:txBody>
      </p:sp>
      <p:sp>
        <p:nvSpPr>
          <p:cNvPr id="24" name="Textfeld 12">
            <a:extLst>
              <a:ext uri="{FF2B5EF4-FFF2-40B4-BE49-F238E27FC236}">
                <a16:creationId xmlns:a16="http://schemas.microsoft.com/office/drawing/2014/main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-730543">
            <a:off x="757049" y="3000853"/>
            <a:ext cx="35772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100" dirty="0">
                <a:solidFill>
                  <a:schemeClr val="accent2">
                    <a:lumMod val="75000"/>
                  </a:schemeClr>
                </a:solidFill>
              </a:rPr>
              <a:t>Suchen und Sortieren</a:t>
            </a:r>
          </a:p>
        </p:txBody>
      </p:sp>
      <p:sp>
        <p:nvSpPr>
          <p:cNvPr id="25" name="Textfeld 12">
            <a:extLst>
              <a:ext uri="{FF2B5EF4-FFF2-40B4-BE49-F238E27FC236}">
                <a16:creationId xmlns:a16="http://schemas.microsoft.com/office/drawing/2014/main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21284162">
            <a:off x="2943443" y="3515880"/>
            <a:ext cx="39456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100" dirty="0">
                <a:solidFill>
                  <a:schemeClr val="accent2">
                    <a:lumMod val="75000"/>
                  </a:schemeClr>
                </a:solidFill>
              </a:rPr>
              <a:t>Formale Sprachen</a:t>
            </a:r>
          </a:p>
        </p:txBody>
      </p:sp>
      <p:sp>
        <p:nvSpPr>
          <p:cNvPr id="26" name="Textfeld 12">
            <a:extLst>
              <a:ext uri="{FF2B5EF4-FFF2-40B4-BE49-F238E27FC236}">
                <a16:creationId xmlns:a16="http://schemas.microsoft.com/office/drawing/2014/main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20456068">
            <a:off x="199355" y="2627720"/>
            <a:ext cx="21540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100" dirty="0">
                <a:solidFill>
                  <a:schemeClr val="accent2">
                    <a:lumMod val="75000"/>
                  </a:schemeClr>
                </a:solidFill>
              </a:rPr>
              <a:t>Programmieren</a:t>
            </a:r>
          </a:p>
        </p:txBody>
      </p:sp>
      <p:sp>
        <p:nvSpPr>
          <p:cNvPr id="27" name="Textfeld 12">
            <a:extLst>
              <a:ext uri="{FF2B5EF4-FFF2-40B4-BE49-F238E27FC236}">
                <a16:creationId xmlns:a16="http://schemas.microsoft.com/office/drawing/2014/main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21286537">
            <a:off x="2483011" y="2496586"/>
            <a:ext cx="28375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350" dirty="0">
                <a:solidFill>
                  <a:schemeClr val="accent2">
                    <a:lumMod val="75000"/>
                  </a:schemeClr>
                </a:solidFill>
              </a:rPr>
              <a:t>Arbeitsweise des Computers</a:t>
            </a:r>
            <a:endParaRPr lang="de-DE" altLang="de-DE" sz="135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feld 12">
            <a:extLst>
              <a:ext uri="{FF2B5EF4-FFF2-40B4-BE49-F238E27FC236}">
                <a16:creationId xmlns:a16="http://schemas.microsoft.com/office/drawing/2014/main" id="{815C0025-34B5-4844-91D7-0835286207D1}"/>
              </a:ext>
            </a:extLst>
          </p:cNvPr>
          <p:cNvSpPr txBox="1">
            <a:spLocks noChangeArrowheads="1"/>
          </p:cNvSpPr>
          <p:nvPr/>
        </p:nvSpPr>
        <p:spPr bwMode="auto">
          <a:xfrm rot="562579">
            <a:off x="4077485" y="4375588"/>
            <a:ext cx="25600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350" dirty="0">
                <a:solidFill>
                  <a:schemeClr val="accent2">
                    <a:lumMod val="75000"/>
                  </a:schemeClr>
                </a:solidFill>
              </a:rPr>
              <a:t>Netzwerke</a:t>
            </a:r>
            <a:endParaRPr lang="de-DE" altLang="de-DE" sz="135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feld 12">
            <a:extLst>
              <a:ext uri="{FF2B5EF4-FFF2-40B4-BE49-F238E27FC236}">
                <a16:creationId xmlns:a16="http://schemas.microsoft.com/office/drawing/2014/main" id="{34D153F9-3836-2A43-9FCF-8662CE8DB79D}"/>
              </a:ext>
            </a:extLst>
          </p:cNvPr>
          <p:cNvSpPr txBox="1">
            <a:spLocks noChangeArrowheads="1"/>
          </p:cNvSpPr>
          <p:nvPr/>
        </p:nvSpPr>
        <p:spPr bwMode="auto">
          <a:xfrm rot="931557">
            <a:off x="5666737" y="4359903"/>
            <a:ext cx="39456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7A500A"/>
              </a:buClr>
              <a:buSzPct val="75000"/>
              <a:buFont typeface="Wingdings 2" pitchFamily="2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4781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7752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100" dirty="0">
                <a:solidFill>
                  <a:schemeClr val="accent2">
                    <a:lumMod val="75000"/>
                  </a:schemeClr>
                </a:solidFill>
              </a:rPr>
              <a:t>Endliche Automaten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5FB0F7-4DD4-5F04-DEB0-3B5810800F45}"/>
              </a:ext>
            </a:extLst>
          </p:cNvPr>
          <p:cNvSpPr txBox="1"/>
          <p:nvPr/>
        </p:nvSpPr>
        <p:spPr>
          <a:xfrm>
            <a:off x="2334126" y="1910031"/>
            <a:ext cx="447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Infor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mation + Auto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matik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 =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Informatik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6131D064-932C-E149-9269-25BC6E9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rgbClr val="6B4508"/>
                </a:solidFill>
              </a:rPr>
              <a:t>Besonderheiten des Faches in der Oberstufe</a:t>
            </a:r>
          </a:p>
        </p:txBody>
      </p:sp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id="{40FFB965-621C-1940-A0EB-2E4AFB99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377303" cy="3263504"/>
          </a:xfrm>
        </p:spPr>
        <p:txBody>
          <a:bodyPr>
            <a:normAutofit/>
          </a:bodyPr>
          <a:lstStyle/>
          <a:p>
            <a:r>
              <a:rPr lang="de-DE" altLang="de-DE" dirty="0">
                <a:solidFill>
                  <a:schemeClr val="tx2">
                    <a:lumMod val="75000"/>
                  </a:schemeClr>
                </a:solidFill>
              </a:rPr>
              <a:t>Starke Projektorientierung</a:t>
            </a:r>
          </a:p>
          <a:p>
            <a:pPr lvl="1"/>
            <a:r>
              <a:rPr lang="de-DE" altLang="de-DE" dirty="0">
                <a:solidFill>
                  <a:schemeClr val="accent3"/>
                </a:solidFill>
              </a:rPr>
              <a:t>Führt zu vielen freien (selbst gestalteten) Arbeitsphasen</a:t>
            </a:r>
          </a:p>
          <a:p>
            <a:pPr lvl="1"/>
            <a:r>
              <a:rPr lang="de-DE" altLang="de-DE" dirty="0">
                <a:solidFill>
                  <a:schemeClr val="accent3"/>
                </a:solidFill>
              </a:rPr>
              <a:t>Durch eigenes Forschen (Ausprobieren) werden Lösungen zu Problemstellungen gefunden </a:t>
            </a:r>
          </a:p>
          <a:p>
            <a:pPr lvl="1"/>
            <a:endParaRPr lang="de-DE" altLang="de-DE" dirty="0">
              <a:solidFill>
                <a:schemeClr val="accent3"/>
              </a:solidFill>
            </a:endParaRPr>
          </a:p>
          <a:p>
            <a:r>
              <a:rPr lang="de-DE" altLang="de-DE" dirty="0">
                <a:solidFill>
                  <a:schemeClr val="tx2">
                    <a:lumMod val="75000"/>
                  </a:schemeClr>
                </a:solidFill>
              </a:rPr>
              <a:t>Ausgangspunkt im Informatikunterricht ist häufig ein Problem mit lebensweltlichem Bezug</a:t>
            </a:r>
          </a:p>
          <a:p>
            <a:pPr lvl="1"/>
            <a:r>
              <a:rPr lang="de-DE" altLang="de-DE" dirty="0">
                <a:solidFill>
                  <a:schemeClr val="accent3"/>
                </a:solidFill>
              </a:rPr>
              <a:t>Aktive Auseinandersetzung mit komplexen Problemstellungen</a:t>
            </a:r>
          </a:p>
          <a:p>
            <a:pPr lvl="1"/>
            <a:r>
              <a:rPr lang="de-DE" altLang="de-DE" dirty="0">
                <a:solidFill>
                  <a:schemeClr val="accent3"/>
                </a:solidFill>
              </a:rPr>
              <a:t>Fördert selbstständiges informatisches Problemlösen</a:t>
            </a:r>
          </a:p>
          <a:p>
            <a:endParaRPr lang="de-DE" altLang="de-DE" dirty="0">
              <a:solidFill>
                <a:schemeClr val="accent3"/>
              </a:solidFill>
            </a:endParaRPr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MS PGothic" pitchFamily="34" charset="-128"/>
              </a:rPr>
              <a:t>Geschwister-Scholl-Gymnasium Velbert</a:t>
            </a:r>
          </a:p>
        </p:txBody>
      </p:sp>
    </p:spTree>
    <p:extLst>
      <p:ext uri="{BB962C8B-B14F-4D97-AF65-F5344CB8AC3E}">
        <p14:creationId xmlns:p14="http://schemas.microsoft.com/office/powerpoint/2010/main" val="143501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6131D064-932C-E149-9269-25BC6E9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rgbClr val="6B4508"/>
                </a:solidFill>
              </a:rPr>
              <a:t>Themen und Inhalte des Faches in der Oberstufe</a:t>
            </a:r>
          </a:p>
        </p:txBody>
      </p:sp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id="{40FFB965-621C-1940-A0EB-2E4AFB99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2680"/>
            <a:ext cx="4183982" cy="3704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de-DE" u="sng" dirty="0"/>
              <a:t>Einführungsphase</a:t>
            </a:r>
          </a:p>
          <a:p>
            <a:r>
              <a:rPr lang="de-DE" altLang="de-DE" dirty="0"/>
              <a:t>Daten und ihre Strukturierung </a:t>
            </a:r>
          </a:p>
          <a:p>
            <a:pPr lvl="1"/>
            <a:r>
              <a:rPr lang="de-DE" altLang="de-DE" dirty="0"/>
              <a:t>Objekte und Klassen</a:t>
            </a:r>
          </a:p>
          <a:p>
            <a:r>
              <a:rPr lang="de-DE" altLang="de-DE" dirty="0"/>
              <a:t>Algorithmen</a:t>
            </a:r>
          </a:p>
          <a:p>
            <a:pPr lvl="1"/>
            <a:r>
              <a:rPr lang="de-DE" altLang="de-DE" dirty="0"/>
              <a:t>Analyse, Entwurf und Implementierung einfacher Algorithmen</a:t>
            </a:r>
          </a:p>
          <a:p>
            <a:pPr lvl="1"/>
            <a:r>
              <a:rPr lang="de-DE" altLang="de-DE" dirty="0"/>
              <a:t>Algorithmen zum Suchen und Sortieren</a:t>
            </a:r>
          </a:p>
          <a:p>
            <a:r>
              <a:rPr lang="de-DE" altLang="de-DE" dirty="0"/>
              <a:t>Formale Sprachen und Automaten</a:t>
            </a:r>
          </a:p>
          <a:p>
            <a:pPr lvl="1"/>
            <a:r>
              <a:rPr lang="de-DE" altLang="de-DE" dirty="0"/>
              <a:t>Syntax und Semantik einer Programmiersprache</a:t>
            </a:r>
          </a:p>
          <a:p>
            <a:r>
              <a:rPr lang="de-DE" altLang="de-DE" dirty="0"/>
              <a:t>Informatiksysteme</a:t>
            </a:r>
          </a:p>
          <a:p>
            <a:pPr lvl="1"/>
            <a:r>
              <a:rPr lang="de-DE" altLang="de-DE" dirty="0"/>
              <a:t>Digitalisierung, Einzelrechner, Dateisystem, Internet</a:t>
            </a:r>
          </a:p>
          <a:p>
            <a:r>
              <a:rPr lang="de-DE" altLang="de-DE" dirty="0"/>
              <a:t>Informatik, Mensch und Gesellschaft</a:t>
            </a:r>
          </a:p>
          <a:p>
            <a:pPr lvl="1"/>
            <a:r>
              <a:rPr lang="de-DE" altLang="de-DE" dirty="0"/>
              <a:t>Einsatz von Informatiksystemen</a:t>
            </a:r>
          </a:p>
          <a:p>
            <a:pPr lvl="1"/>
            <a:r>
              <a:rPr lang="de-DE" altLang="de-DE" dirty="0"/>
              <a:t>Wirkung der Automatisierung</a:t>
            </a:r>
          </a:p>
          <a:p>
            <a:pPr lvl="1"/>
            <a:r>
              <a:rPr lang="de-DE" altLang="de-DE" dirty="0"/>
              <a:t>Geschichte der automatischen Datenverarbeitung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altLang="de-DE" sz="900" dirty="0"/>
          </a:p>
          <a:p>
            <a:pPr marL="257175" lvl="1" indent="0">
              <a:buNone/>
            </a:pPr>
            <a:endParaRPr lang="de-DE" altLang="de-DE" dirty="0"/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MS PGothic" pitchFamily="34" charset="-128"/>
              </a:rPr>
              <a:t>Geschwister-Scholl-Gymnasium Velbert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A6CAD57A-9C3B-7CEE-E43A-519267F07E47}"/>
              </a:ext>
            </a:extLst>
          </p:cNvPr>
          <p:cNvSpPr txBox="1">
            <a:spLocks/>
          </p:cNvSpPr>
          <p:nvPr/>
        </p:nvSpPr>
        <p:spPr>
          <a:xfrm>
            <a:off x="4812632" y="1062679"/>
            <a:ext cx="4183982" cy="37045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/>
              <a:buChar char="•"/>
              <a:defRPr sz="1575" b="1" kern="1200">
                <a:solidFill>
                  <a:srgbClr val="19649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350" b="1" kern="1200">
                <a:solidFill>
                  <a:srgbClr val="7CB2BE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25" kern="1200">
                <a:solidFill>
                  <a:srgbClr val="7CB2BE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de-DE" u="sng" dirty="0"/>
              <a:t>Qualifikationsphase</a:t>
            </a:r>
            <a:endParaRPr lang="de-DE" altLang="de-DE" sz="900" u="sng" dirty="0"/>
          </a:p>
          <a:p>
            <a:r>
              <a:rPr lang="de-DE" altLang="de-DE" dirty="0"/>
              <a:t>Daten und ihre Strukturierung </a:t>
            </a:r>
          </a:p>
          <a:p>
            <a:pPr lvl="1"/>
            <a:r>
              <a:rPr lang="de-DE" altLang="de-DE" dirty="0"/>
              <a:t>Datenbanken</a:t>
            </a:r>
          </a:p>
          <a:p>
            <a:r>
              <a:rPr lang="de-DE" altLang="de-DE" dirty="0"/>
              <a:t>Algorithmen</a:t>
            </a:r>
          </a:p>
          <a:p>
            <a:pPr lvl="1"/>
            <a:r>
              <a:rPr lang="de-DE" altLang="de-DE" dirty="0"/>
              <a:t>Algorithmen in ausgewählten Kontexten</a:t>
            </a:r>
          </a:p>
          <a:p>
            <a:r>
              <a:rPr lang="de-DE" altLang="de-DE" dirty="0"/>
              <a:t>Formale Sprachen und Automaten</a:t>
            </a:r>
          </a:p>
          <a:p>
            <a:pPr lvl="1"/>
            <a:r>
              <a:rPr lang="de-DE" altLang="de-DE" dirty="0"/>
              <a:t>Endliche Automaten</a:t>
            </a:r>
          </a:p>
          <a:p>
            <a:pPr lvl="1"/>
            <a:r>
              <a:rPr lang="de-DE" altLang="de-DE" dirty="0"/>
              <a:t>Grammatiken regulärer Sprachen</a:t>
            </a:r>
          </a:p>
          <a:p>
            <a:pPr lvl="1"/>
            <a:r>
              <a:rPr lang="de-DE" altLang="de-DE" dirty="0"/>
              <a:t>Möglichkeiten und Grenzen von Automaten und formalen Sprachen</a:t>
            </a:r>
          </a:p>
          <a:p>
            <a:r>
              <a:rPr lang="de-DE" altLang="de-DE" dirty="0"/>
              <a:t>Informatiksysteme</a:t>
            </a:r>
          </a:p>
          <a:p>
            <a:pPr lvl="1"/>
            <a:r>
              <a:rPr lang="de-DE" altLang="de-DE" dirty="0"/>
              <a:t>Einzelrechner und Rechnernetzwerke</a:t>
            </a:r>
          </a:p>
          <a:p>
            <a:pPr lvl="1"/>
            <a:r>
              <a:rPr lang="de-DE" altLang="de-DE" dirty="0"/>
              <a:t>Nutzung von Informatiksystemen</a:t>
            </a:r>
          </a:p>
          <a:p>
            <a:pPr lvl="1"/>
            <a:r>
              <a:rPr lang="de-DE" altLang="de-DE" dirty="0"/>
              <a:t>Sicherheit </a:t>
            </a:r>
          </a:p>
          <a:p>
            <a:r>
              <a:rPr lang="de-DE" altLang="de-DE" dirty="0"/>
              <a:t>Informatik, Mensch und Gesellschaft</a:t>
            </a:r>
          </a:p>
          <a:p>
            <a:pPr lvl="1"/>
            <a:r>
              <a:rPr lang="de-DE" altLang="de-DE" dirty="0"/>
              <a:t>Grenzen der Automatisierung</a:t>
            </a:r>
          </a:p>
          <a:p>
            <a:pPr marL="257175" lvl="1" indent="0">
              <a:buFont typeface="Arial"/>
              <a:buNone/>
            </a:pPr>
            <a:endParaRPr lang="de-DE" alt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6131D064-932C-E149-9269-25BC6E90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de-DE" altLang="de-DE"/>
              <a:t>Anforderungen des Faches in der Oberstufe</a:t>
            </a:r>
          </a:p>
        </p:txBody>
      </p:sp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id="{40FFB965-621C-1940-A0EB-2E4AFB992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/>
          <a:p>
            <a:r>
              <a:rPr lang="de-DE" altLang="de-DE" dirty="0"/>
              <a:t>Bereitschaft </a:t>
            </a:r>
          </a:p>
          <a:p>
            <a:pPr lvl="1"/>
            <a:r>
              <a:rPr lang="de-DE" altLang="de-DE" sz="1575" dirty="0">
                <a:solidFill>
                  <a:schemeClr val="accent3"/>
                </a:solidFill>
              </a:rPr>
              <a:t>zum Problemlösen (Ausdauer, hohe Frustrations-Toleranz-Grenze)</a:t>
            </a:r>
            <a:endParaRPr lang="de-DE" altLang="de-DE" sz="1575" b="0" dirty="0">
              <a:solidFill>
                <a:schemeClr val="accent3"/>
              </a:solidFill>
            </a:endParaRPr>
          </a:p>
          <a:p>
            <a:pPr lvl="1"/>
            <a:r>
              <a:rPr lang="de-DE" altLang="de-DE" sz="1575" dirty="0">
                <a:solidFill>
                  <a:schemeClr val="accent3"/>
                </a:solidFill>
              </a:rPr>
              <a:t>zur Arbeit im Team </a:t>
            </a:r>
          </a:p>
          <a:p>
            <a:pPr lvl="1"/>
            <a:r>
              <a:rPr lang="de-DE" altLang="de-DE" sz="1575" dirty="0">
                <a:solidFill>
                  <a:schemeClr val="accent3"/>
                </a:solidFill>
              </a:rPr>
              <a:t>zur Selbstständigen Arbeit </a:t>
            </a:r>
          </a:p>
          <a:p>
            <a:pPr lvl="1"/>
            <a:r>
              <a:rPr lang="de-DE" altLang="de-DE" sz="1575" dirty="0">
                <a:solidFill>
                  <a:schemeClr val="accent3"/>
                </a:solidFill>
              </a:rPr>
              <a:t>zur Selbstorganisation von Arbeitsprozessen</a:t>
            </a:r>
          </a:p>
          <a:p>
            <a:pPr lvl="1"/>
            <a:r>
              <a:rPr lang="de-DE" altLang="de-DE" sz="1575" dirty="0">
                <a:solidFill>
                  <a:schemeClr val="accent3"/>
                </a:solidFill>
              </a:rPr>
              <a:t>zur Arbeit am Computer</a:t>
            </a:r>
          </a:p>
          <a:p>
            <a:pPr lvl="1"/>
            <a:r>
              <a:rPr lang="de-DE" altLang="de-DE" sz="1575" dirty="0">
                <a:solidFill>
                  <a:schemeClr val="accent3"/>
                </a:solidFill>
              </a:rPr>
              <a:t>zur Auseinandersetzung mit Inhalten ohne Computereinsatz</a:t>
            </a:r>
          </a:p>
          <a:p>
            <a:pPr eaLnBrk="1" hangingPunct="1"/>
            <a:endParaRPr lang="de-DE" altLang="de-DE" b="0" dirty="0"/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4"/>
            <a:ext cx="3086100" cy="273844"/>
          </a:xfrm>
        </p:spPr>
        <p:txBody>
          <a:bodyPr vert="horz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/>
              <a:t>Geschwister-Scholl-Gymnasium Velbert</a:t>
            </a:r>
          </a:p>
        </p:txBody>
      </p:sp>
      <p:pic>
        <p:nvPicPr>
          <p:cNvPr id="2" name="Grafik 1" descr="Ein Bild, das Screenshot, Text, Kunst enthält.&#10;&#10;Automatisch generierte Beschreibung">
            <a:extLst>
              <a:ext uri="{FF2B5EF4-FFF2-40B4-BE49-F238E27FC236}">
                <a16:creationId xmlns:a16="http://schemas.microsoft.com/office/drawing/2014/main" id="{9C94363E-EFF9-617F-6924-D061E1EF7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6643" y="1308570"/>
            <a:ext cx="3200400" cy="24003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DF6E68B-7264-EBA9-0580-371D38EA6816}"/>
              </a:ext>
            </a:extLst>
          </p:cNvPr>
          <p:cNvSpPr txBox="1"/>
          <p:nvPr/>
        </p:nvSpPr>
        <p:spPr>
          <a:xfrm>
            <a:off x="5176643" y="374942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s://allroundinformatik.ch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sa/3.0/"/>
              </a:rPr>
              <a:t>CC BY-SA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2640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6131D064-932C-E149-9269-25BC6E9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400" dirty="0">
                <a:solidFill>
                  <a:srgbClr val="6B4508"/>
                </a:solidFill>
              </a:rPr>
              <a:t>Bedeutung und Relevanz für die Schul- und Berufslaufbahn</a:t>
            </a:r>
          </a:p>
        </p:txBody>
      </p:sp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id="{40FFB965-621C-1940-A0EB-2E4AFB99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98" y="1353016"/>
            <a:ext cx="7495910" cy="3172489"/>
          </a:xfrm>
        </p:spPr>
        <p:txBody>
          <a:bodyPr>
            <a:normAutofit/>
          </a:bodyPr>
          <a:lstStyle/>
          <a:p>
            <a:r>
              <a:rPr lang="de-DE" altLang="de-DE" dirty="0"/>
              <a:t>Es gibt mittlerweile zahlreiche Studienfächer in Deutschland, die mit Informatik zusammenhängen: </a:t>
            </a:r>
          </a:p>
          <a:p>
            <a:pPr lvl="1"/>
            <a:r>
              <a:rPr lang="de-DE" altLang="de-DE" dirty="0"/>
              <a:t>Angewandte Informatik</a:t>
            </a:r>
          </a:p>
          <a:p>
            <a:pPr lvl="1"/>
            <a:r>
              <a:rPr lang="de-DE" altLang="de-DE" dirty="0"/>
              <a:t>Praktische Informatik</a:t>
            </a:r>
          </a:p>
          <a:p>
            <a:pPr lvl="1"/>
            <a:r>
              <a:rPr lang="de-DE" altLang="de-DE" dirty="0"/>
              <a:t>Technische Informatik</a:t>
            </a:r>
          </a:p>
          <a:p>
            <a:pPr lvl="1"/>
            <a:r>
              <a:rPr lang="de-DE" altLang="de-DE" dirty="0"/>
              <a:t>Theoretische Informatik</a:t>
            </a:r>
          </a:p>
          <a:p>
            <a:pPr lvl="1"/>
            <a:r>
              <a:rPr lang="de-DE" altLang="de-DE" dirty="0"/>
              <a:t>Geoinformatik</a:t>
            </a:r>
          </a:p>
          <a:p>
            <a:pPr lvl="1"/>
            <a:r>
              <a:rPr lang="de-DE" altLang="de-DE" dirty="0" err="1"/>
              <a:t>Medieninformaik</a:t>
            </a:r>
            <a:endParaRPr lang="de-DE" altLang="de-DE" dirty="0"/>
          </a:p>
          <a:p>
            <a:pPr lvl="1"/>
            <a:r>
              <a:rPr lang="de-DE" altLang="de-DE" dirty="0"/>
              <a:t>Medizinische Informatik</a:t>
            </a:r>
          </a:p>
          <a:p>
            <a:pPr lvl="1"/>
            <a:r>
              <a:rPr lang="de-DE" altLang="de-DE" dirty="0"/>
              <a:t>Wirtschaftsinformatik </a:t>
            </a:r>
          </a:p>
          <a:p>
            <a:r>
              <a:rPr lang="de-DE" altLang="de-DE" dirty="0"/>
              <a:t>Informatik fördert wichtige Schlüsselkompetenzen wie analytisches Denken, Problemlösefähigkeit und kreatives Denken. Dies kann zum beruflichen Erfolg auch außerhalb der Informatik führen kann. </a:t>
            </a:r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ea typeface="MS PGothic" pitchFamily="34" charset="-128"/>
              </a:rPr>
              <a:t>Geschwister</a:t>
            </a:r>
            <a:r>
              <a:rPr lang="en-US" dirty="0">
                <a:ea typeface="MS PGothic" pitchFamily="34" charset="-128"/>
              </a:rPr>
              <a:t>-Scholl-Gymnasium Velbert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B91676-850B-1831-5664-0EECDDC32313}"/>
              </a:ext>
            </a:extLst>
          </p:cNvPr>
          <p:cNvSpPr txBox="1"/>
          <p:nvPr/>
        </p:nvSpPr>
        <p:spPr>
          <a:xfrm>
            <a:off x="656198" y="977756"/>
            <a:ext cx="7968818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575" b="1" dirty="0">
                <a:solidFill>
                  <a:schemeClr val="tx2"/>
                </a:solidFill>
              </a:rPr>
              <a:t>Informatik kann am GSG als mündliches Abiturfach gewählt werden.</a:t>
            </a:r>
          </a:p>
        </p:txBody>
      </p:sp>
    </p:spTree>
    <p:extLst>
      <p:ext uri="{BB962C8B-B14F-4D97-AF65-F5344CB8AC3E}">
        <p14:creationId xmlns:p14="http://schemas.microsoft.com/office/powerpoint/2010/main" val="314227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6131D064-932C-E149-9269-25BC6E9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rgbClr val="6B4508"/>
                </a:solidFill>
              </a:rPr>
              <a:t>Weitere Hinweise und Ansprechpartner</a:t>
            </a:r>
          </a:p>
        </p:txBody>
      </p:sp>
      <p:sp>
        <p:nvSpPr>
          <p:cNvPr id="17411" name="Inhaltsplatzhalter 3">
            <a:extLst>
              <a:ext uri="{FF2B5EF4-FFF2-40B4-BE49-F238E27FC236}">
                <a16:creationId xmlns:a16="http://schemas.microsoft.com/office/drawing/2014/main" id="{40FFB965-621C-1940-A0EB-2E4AFB99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/>
              <a:t>Die genauen Anforderungen für das Zentralabitur sind jeweils aktuell unter diesem Link zu finden: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https://</a:t>
            </a:r>
            <a:r>
              <a:rPr lang="de-DE" altLang="de-DE" dirty="0" err="1"/>
              <a:t>www.standardsicherung.schulministerium.nrw.de</a:t>
            </a:r>
            <a:r>
              <a:rPr lang="de-DE" altLang="de-DE" dirty="0"/>
              <a:t>/</a:t>
            </a:r>
            <a:r>
              <a:rPr lang="de-DE" altLang="de-DE" dirty="0" err="1"/>
              <a:t>cms</a:t>
            </a:r>
            <a:r>
              <a:rPr lang="de-DE" altLang="de-DE" dirty="0"/>
              <a:t>/zentralabitur-</a:t>
            </a:r>
            <a:r>
              <a:rPr lang="de-DE" altLang="de-DE" dirty="0" err="1"/>
              <a:t>gost</a:t>
            </a:r>
            <a:r>
              <a:rPr lang="de-DE" altLang="de-DE" dirty="0"/>
              <a:t>/</a:t>
            </a:r>
            <a:r>
              <a:rPr lang="de-DE" altLang="de-DE" dirty="0" err="1"/>
              <a:t>faecher</a:t>
            </a:r>
            <a:r>
              <a:rPr lang="de-DE" altLang="de-DE" dirty="0"/>
              <a:t>/</a:t>
            </a:r>
            <a:r>
              <a:rPr lang="de-DE" altLang="de-DE" dirty="0" err="1"/>
              <a:t>fach.php?fach</a:t>
            </a:r>
            <a:r>
              <a:rPr lang="de-DE" altLang="de-DE" dirty="0"/>
              <a:t>=269</a:t>
            </a:r>
            <a:endParaRPr lang="de-DE" altLang="de-DE" sz="900" dirty="0"/>
          </a:p>
          <a:p>
            <a:pPr eaLnBrk="1" hangingPunct="1">
              <a:lnSpc>
                <a:spcPct val="90000"/>
              </a:lnSpc>
            </a:pPr>
            <a:r>
              <a:rPr lang="de-DE" altLang="de-DE" dirty="0"/>
              <a:t>Details zur Umsetzung des schulinternen Curriculums für das Fach Informatik in der S II finden sich unter diesem Link:</a:t>
            </a:r>
          </a:p>
          <a:p>
            <a:pPr lvl="1"/>
            <a:r>
              <a:rPr lang="de-DE" altLang="de-DE" dirty="0"/>
              <a:t>https://</a:t>
            </a:r>
            <a:r>
              <a:rPr lang="de-DE" altLang="de-DE" dirty="0" err="1"/>
              <a:t>www.gsgvelbert.de</a:t>
            </a:r>
            <a:r>
              <a:rPr lang="de-DE" altLang="de-DE" dirty="0"/>
              <a:t>/</a:t>
            </a:r>
            <a:r>
              <a:rPr lang="de-DE" altLang="de-DE" dirty="0" err="1"/>
              <a:t>wp</a:t>
            </a:r>
            <a:r>
              <a:rPr lang="de-DE" altLang="de-DE" dirty="0"/>
              <a:t>-content/</a:t>
            </a:r>
            <a:r>
              <a:rPr lang="de-DE" altLang="de-DE" dirty="0" err="1"/>
              <a:t>uploads</a:t>
            </a:r>
            <a:r>
              <a:rPr lang="de-DE" altLang="de-DE" dirty="0"/>
              <a:t>/2023/08/Informatik-SchulinternesCuriculumSek-2.pdf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dirty="0"/>
              <a:t>Bei weiteren Fragen stehen wir alle als Ansprechpartner zur Verfügung:</a:t>
            </a:r>
          </a:p>
          <a:p>
            <a:pPr marL="257175" lvl="1" indent="0">
              <a:buNone/>
            </a:pPr>
            <a:r>
              <a:rPr lang="de-DE" altLang="de-DE" dirty="0"/>
              <a:t>Die Fachlehrer für das Fach Informatik: </a:t>
            </a:r>
          </a:p>
          <a:p>
            <a:pPr marL="257175" lvl="1" indent="0">
              <a:buNone/>
            </a:pPr>
            <a:r>
              <a:rPr lang="de-DE" altLang="de-DE" dirty="0"/>
              <a:t>	Herr Linden, Frau Hoffart, Frau Kien, Herr </a:t>
            </a:r>
            <a:r>
              <a:rPr lang="de-DE" altLang="de-DE" dirty="0" err="1"/>
              <a:t>Scheene</a:t>
            </a:r>
            <a:r>
              <a:rPr lang="de-DE" altLang="de-DE" dirty="0"/>
              <a:t>, Frau Ritter</a:t>
            </a:r>
          </a:p>
        </p:txBody>
      </p:sp>
      <p:sp>
        <p:nvSpPr>
          <p:cNvPr id="17410" name="Fußzeilenplatzhalter 2">
            <a:extLst>
              <a:ext uri="{FF2B5EF4-FFF2-40B4-BE49-F238E27FC236}">
                <a16:creationId xmlns:a16="http://schemas.microsoft.com/office/drawing/2014/main" id="{50D1F558-34D4-DA47-A7D1-105FFBBC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MS PGothic" pitchFamily="34" charset="-128"/>
              </a:rPr>
              <a:t>Geschwister-Scholl-Gymnasium Velbert</a:t>
            </a:r>
          </a:p>
        </p:txBody>
      </p:sp>
    </p:spTree>
    <p:extLst>
      <p:ext uri="{BB962C8B-B14F-4D97-AF65-F5344CB8AC3E}">
        <p14:creationId xmlns:p14="http://schemas.microsoft.com/office/powerpoint/2010/main" val="1784147212"/>
      </p:ext>
    </p:extLst>
  </p:cSld>
  <p:clrMapOvr>
    <a:masterClrMapping/>
  </p:clrMapOvr>
</p:sld>
</file>

<file path=ppt/theme/theme1.xml><?xml version="1.0" encoding="utf-8"?>
<a:theme xmlns:a="http://schemas.openxmlformats.org/drawingml/2006/main" name="GSG-Präsentationen">
  <a:themeElements>
    <a:clrScheme name="GSG-Präsentationen">
      <a:dk1>
        <a:srgbClr val="000000"/>
      </a:dk1>
      <a:lt1>
        <a:srgbClr val="F1F1F3"/>
      </a:lt1>
      <a:dk2>
        <a:srgbClr val="196491"/>
      </a:dk2>
      <a:lt2>
        <a:srgbClr val="E7E6E6"/>
      </a:lt2>
      <a:accent1>
        <a:srgbClr val="ECE7DA"/>
      </a:accent1>
      <a:accent2>
        <a:srgbClr val="CAE9E3"/>
      </a:accent2>
      <a:accent3>
        <a:srgbClr val="7CB2BE"/>
      </a:accent3>
      <a:accent4>
        <a:srgbClr val="196491"/>
      </a:accent4>
      <a:accent5>
        <a:srgbClr val="424242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G-Präsentationen" id="{83929427-3BDE-6641-80B7-F717401B49B3}" vid="{CDCB81A5-99EB-AD4C-BC2A-84FF50913C7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GSG-Präsentationen</Template>
  <TotalTime>0</TotalTime>
  <Words>420</Words>
  <Application>Microsoft Macintosh PowerPoint</Application>
  <PresentationFormat>Bildschirmpräsentation (16:9)</PresentationFormat>
  <Paragraphs>83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Wingdings</vt:lpstr>
      <vt:lpstr>GSG-Präsentationen</vt:lpstr>
      <vt:lpstr>Das Fach Informatik in der Oberstufe</vt:lpstr>
      <vt:lpstr>Besonderheiten des Faches in der Oberstufe</vt:lpstr>
      <vt:lpstr>Themen und Inhalte des Faches in der Oberstufe</vt:lpstr>
      <vt:lpstr>Anforderungen des Faches in der Oberstufe</vt:lpstr>
      <vt:lpstr>Bedeutung und Relevanz für die Schul- und Berufslaufbahn</vt:lpstr>
      <vt:lpstr>Weitere Hinweise und Ansprechpartner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Latein oder Französisch?</dc:title>
  <dc:creator>Kai Bülte</dc:creator>
  <cp:lastModifiedBy>Michaela Ritter</cp:lastModifiedBy>
  <cp:revision>36</cp:revision>
  <dcterms:created xsi:type="dcterms:W3CDTF">2015-04-19T10:06:55Z</dcterms:created>
  <dcterms:modified xsi:type="dcterms:W3CDTF">2024-02-17T11:03:58Z</dcterms:modified>
</cp:coreProperties>
</file>