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77" r:id="rId1"/>
  </p:sldMasterIdLst>
  <p:notesMasterIdLst>
    <p:notesMasterId r:id="rId11"/>
  </p:notesMasterIdLst>
  <p:handoutMasterIdLst>
    <p:handoutMasterId r:id="rId12"/>
  </p:handoutMasterIdLst>
  <p:sldIdLst>
    <p:sldId id="279" r:id="rId2"/>
    <p:sldId id="285" r:id="rId3"/>
    <p:sldId id="286" r:id="rId4"/>
    <p:sldId id="282" r:id="rId5"/>
    <p:sldId id="284" r:id="rId6"/>
    <p:sldId id="270" r:id="rId7"/>
    <p:sldId id="280" r:id="rId8"/>
    <p:sldId id="283" r:id="rId9"/>
    <p:sldId id="281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FE3B1B-6462-134D-B34E-CF307B114332}" v="45" dt="2022-03-11T16:59:39.6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 snapToGrid="0" snapToObjects="1">
      <p:cViewPr>
        <p:scale>
          <a:sx n="99" d="100"/>
          <a:sy n="99" d="100"/>
        </p:scale>
        <p:origin x="-546" y="22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6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>
            <a:extLst>
              <a:ext uri="{FF2B5EF4-FFF2-40B4-BE49-F238E27FC236}">
                <a16:creationId xmlns:a16="http://schemas.microsoft.com/office/drawing/2014/main" xmlns="" id="{99E86843-D074-6D43-98D8-4254042E55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9F73A35E-8784-6748-B728-836AAF3AC1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C546983-C00B-0E4E-86A9-92A017C3EE26}" type="datetime1">
              <a:rPr lang="de-DE"/>
              <a:pPr>
                <a:defRPr/>
              </a:pPr>
              <a:t>20.02.2024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BC96D8A8-B332-9942-A319-9F68148692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3B6D5D8-8014-2B42-B05E-4D5999BC2A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4A1DF5-60CE-4740-B7CE-D72FDD83DFE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41268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>
            <a:extLst>
              <a:ext uri="{FF2B5EF4-FFF2-40B4-BE49-F238E27FC236}">
                <a16:creationId xmlns:a16="http://schemas.microsoft.com/office/drawing/2014/main" xmlns="" id="{14A9BD3E-06DB-114E-A8D5-06C493D5A0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0E15238A-AD5B-AD47-9672-229233A922C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CCF5E5E-B321-B44F-8264-FC8B6A2B70AE}" type="datetime1">
              <a:rPr lang="de-DE"/>
              <a:pPr>
                <a:defRPr/>
              </a:pPr>
              <a:t>20.02.2024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xmlns="" id="{5BE93A97-CEC6-AD45-BE0C-0EBC273B43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xmlns="" id="{FB1E4D0D-6CA9-8A46-9ED4-D2AF34113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B46DC8C7-540B-074F-A32D-1F79DF8190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5CE80696-9090-224B-9ED8-43E22758B5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B3F9EBF-0E01-E545-8712-368C3D97162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938917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>
                <a:solidFill>
                  <a:srgbClr val="7CB2BE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850E4F-D9B1-1A45-8CBF-952DA2B37AA1}" type="datetime1">
              <a:rPr lang="de-DE" smtClean="0"/>
              <a:pPr>
                <a:defRPr/>
              </a:pPr>
              <a:t>20.02.2024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Geschwister-Scholl-Gymnasium Velbert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DD1D2-65DC-8043-B7CE-069C6C59005B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38243217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D1A0F2-49D9-104E-8C7B-A8FC157569D0}" type="datetime1">
              <a:rPr lang="de-DE" smtClean="0"/>
              <a:pPr>
                <a:defRPr/>
              </a:pPr>
              <a:t>20.02.2024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Geschwister-Scholl-Gymnasium Velbert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1F5FA-385D-7C46-A461-1CC236218841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46059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8B37AC-5F10-0D4D-9604-7924DC545A13}" type="datetime1">
              <a:rPr lang="de-DE" smtClean="0"/>
              <a:pPr>
                <a:defRPr/>
              </a:pPr>
              <a:t>20.02.2024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Geschwister-Scholl-Gymnasium Velbert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015AD-8A6D-6645-A13E-C0FD4A3B9A6E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44732782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8798D5-03A2-5247-8D6B-E27C4313BFE6}" type="datetime1">
              <a:rPr lang="de-DE" smtClean="0"/>
              <a:pPr>
                <a:defRPr/>
              </a:pPr>
              <a:t>20.02.2024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Geschwister-Scholl-Gymnasium Velbert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F69AF-9358-544C-92DC-3F2CE32ABFD9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35318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9158E4-7CEF-0A41-9BE1-BC5C1240654D}" type="datetime1">
              <a:rPr lang="de-DE" smtClean="0"/>
              <a:pPr>
                <a:defRPr/>
              </a:pPr>
              <a:t>20.02.2024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Geschwister-Scholl-Gymnasium Velbert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1BA5D-AF1B-AC4B-81D7-110D5CB2CA07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41149679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66EA93-7C23-C647-BEAB-CD9896B33573}" type="datetime1">
              <a:rPr lang="de-DE" smtClean="0"/>
              <a:pPr>
                <a:defRPr/>
              </a:pPr>
              <a:t>20.02.2024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Geschwister-Scholl-Gymnasium Velbert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016D3-1422-B848-8F17-A2A6607C3243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62435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43494A-F9F6-264F-9875-E69636ED471C}" type="datetime1">
              <a:rPr lang="de-DE" smtClean="0"/>
              <a:pPr>
                <a:defRPr/>
              </a:pPr>
              <a:t>20.02.2024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Geschwister-Scholl-Gymnasium Velbert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779F7-9ADA-AB45-BE64-2AEB66B9F881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6830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096754-854C-524F-B2AB-EF41C2A0701E}" type="datetime1">
              <a:rPr lang="de-DE" smtClean="0"/>
              <a:pPr>
                <a:defRPr/>
              </a:pPr>
              <a:t>20.02.2024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Geschwister-Scholl-Gymnasium Velbert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F83B4B-D2AC-5740-9E0F-9BC7D248A1AD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6474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28BBF7-DFD1-8443-A0F9-E50F2464CC53}" type="datetime1">
              <a:rPr lang="de-DE" smtClean="0"/>
              <a:pPr>
                <a:defRPr/>
              </a:pPr>
              <a:t>20.02.2024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Geschwister-Scholl-Gymnasium Velbert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0E355-5BC8-D646-9DEB-EE993830C756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35828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CF76DF-5446-6C4E-95F8-6C2685DF550E}" type="datetime1">
              <a:rPr lang="de-DE" smtClean="0"/>
              <a:pPr>
                <a:defRPr/>
              </a:pPr>
              <a:t>20.02.2024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Geschwister-Scholl-Gymnasium Velbert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FBFB1-E2CC-2549-8750-E2AEF12EF353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21904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5CBE44-046D-5D49-B829-6F75A209A227}" type="datetime1">
              <a:rPr lang="de-DE" smtClean="0"/>
              <a:pPr>
                <a:defRPr/>
              </a:pPr>
              <a:t>20.02.2024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Geschwister-Scholl-Gymnasium Velbert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02029-31B1-6740-AABA-EC7CB6B2E1E9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94957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B75CE1-0E9A-5446-8DB1-2F51AEE1F638}" type="datetime1">
              <a:rPr lang="de-DE" smtClean="0"/>
              <a:pPr>
                <a:defRPr/>
              </a:pPr>
              <a:t>20.02.2024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Geschwister-Scholl-Gymnasium Velbert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DA7CFB-B305-9141-B619-B6C87269BA36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1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-1980816"/>
            <a:ext cx="9930620" cy="702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8" r:id="rId1"/>
    <p:sldLayoutId id="2147484579" r:id="rId2"/>
    <p:sldLayoutId id="2147484580" r:id="rId3"/>
    <p:sldLayoutId id="2147484581" r:id="rId4"/>
    <p:sldLayoutId id="2147484582" r:id="rId5"/>
    <p:sldLayoutId id="2147484583" r:id="rId6"/>
    <p:sldLayoutId id="2147484584" r:id="rId7"/>
    <p:sldLayoutId id="2147484585" r:id="rId8"/>
    <p:sldLayoutId id="2147484586" r:id="rId9"/>
    <p:sldLayoutId id="2147484587" r:id="rId10"/>
    <p:sldLayoutId id="2147484588" r:id="rId11"/>
  </p:sldLayoutIdLst>
  <p:hf sldNum="0"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1" kern="1200">
          <a:solidFill>
            <a:srgbClr val="19649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/>
        <a:buChar char="•"/>
        <a:defRPr sz="1575" b="1" kern="1200">
          <a:solidFill>
            <a:srgbClr val="19649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350" b="1" kern="1200">
          <a:solidFill>
            <a:srgbClr val="7CB2BE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125" kern="1200">
          <a:solidFill>
            <a:srgbClr val="7CB2BE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>
            <a:extLst>
              <a:ext uri="{FF2B5EF4-FFF2-40B4-BE49-F238E27FC236}">
                <a16:creationId xmlns:a16="http://schemas.microsoft.com/office/drawing/2014/main" xmlns="" id="{7F23602E-BD75-DA42-8BDA-CFAFC6B8E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827675"/>
          </a:xfrm>
        </p:spPr>
        <p:txBody>
          <a:bodyPr/>
          <a:lstStyle/>
          <a:p>
            <a:pPr eaLnBrk="1" hangingPunct="1"/>
            <a:r>
              <a:rPr lang="de-DE" altLang="de-DE" dirty="0"/>
              <a:t>Das </a:t>
            </a:r>
            <a:r>
              <a:rPr lang="de-DE" altLang="de-DE" dirty="0" smtClean="0"/>
              <a:t>Fach Philosophie </a:t>
            </a:r>
            <a:r>
              <a:rPr lang="de-DE" altLang="de-DE" dirty="0"/>
              <a:t>in der Oberstufe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D7446105-28C8-C040-8889-487D880D8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6372" y="1751193"/>
            <a:ext cx="6858000" cy="1832500"/>
          </a:xfrm>
        </p:spPr>
        <p:txBody>
          <a:bodyPr>
            <a:normAutofit/>
          </a:bodyPr>
          <a:lstStyle/>
          <a:p>
            <a:pPr eaLnBrk="1" hangingPunct="1">
              <a:buFont typeface="Wingdings 2" charset="0"/>
              <a:buNone/>
              <a:defRPr/>
            </a:pPr>
            <a:r>
              <a:rPr lang="de-DE" sz="1800" dirty="0">
                <a:solidFill>
                  <a:schemeClr val="tx2"/>
                </a:solidFill>
                <a:ea typeface="ＭＳ Ｐゴシック" charset="0"/>
              </a:rPr>
              <a:t>Menschen haben viele Fragen an das Leben: </a:t>
            </a:r>
          </a:p>
          <a:p>
            <a:pPr eaLnBrk="1" hangingPunct="1">
              <a:buFont typeface="Wingdings 2" charset="0"/>
              <a:buNone/>
              <a:defRPr/>
            </a:pPr>
            <a:endParaRPr lang="de-DE" sz="1800" dirty="0">
              <a:solidFill>
                <a:schemeClr val="tx2"/>
              </a:solidFill>
              <a:ea typeface="ＭＳ Ｐゴシック" charset="0"/>
            </a:endParaRPr>
          </a:p>
          <a:p>
            <a:pPr eaLnBrk="1" hangingPunct="1">
              <a:buFont typeface="Wingdings 2" charset="0"/>
              <a:buNone/>
              <a:defRPr/>
            </a:pPr>
            <a:endParaRPr lang="de-DE" sz="1800" dirty="0">
              <a:solidFill>
                <a:schemeClr val="tx2"/>
              </a:solidFill>
              <a:ea typeface="ＭＳ Ｐゴシック" charset="0"/>
            </a:endParaRPr>
          </a:p>
          <a:p>
            <a:pPr eaLnBrk="1" hangingPunct="1">
              <a:buFont typeface="Wingdings 2" charset="0"/>
              <a:buNone/>
              <a:defRPr/>
            </a:pPr>
            <a:endParaRPr lang="de-DE" sz="1800" dirty="0">
              <a:solidFill>
                <a:schemeClr val="tx2"/>
              </a:solidFill>
              <a:ea typeface="ＭＳ Ｐゴシック" charset="0"/>
            </a:endParaRPr>
          </a:p>
          <a:p>
            <a:pPr eaLnBrk="1" hangingPunct="1">
              <a:buFont typeface="Wingdings 2" charset="0"/>
              <a:buNone/>
              <a:defRPr/>
            </a:pPr>
            <a:r>
              <a:rPr lang="de-DE" sz="1800" dirty="0">
                <a:solidFill>
                  <a:schemeClr val="tx2"/>
                </a:solidFill>
                <a:ea typeface="ＭＳ Ｐゴシック" charset="0"/>
              </a:rPr>
              <a:t>Im </a:t>
            </a:r>
            <a:r>
              <a:rPr lang="de-DE" sz="1800" dirty="0" smtClean="0">
                <a:solidFill>
                  <a:schemeClr val="tx2"/>
                </a:solidFill>
                <a:ea typeface="ＭＳ Ｐゴシック" charset="0"/>
              </a:rPr>
              <a:t>Philosophie</a:t>
            </a:r>
            <a:r>
              <a:rPr lang="de-DE" sz="1800" dirty="0" smtClean="0">
                <a:solidFill>
                  <a:schemeClr val="tx2"/>
                </a:solidFill>
                <a:ea typeface="ＭＳ Ｐゴシック" charset="0"/>
              </a:rPr>
              <a:t>unterricht </a:t>
            </a:r>
            <a:r>
              <a:rPr lang="de-DE" sz="1800" dirty="0">
                <a:solidFill>
                  <a:schemeClr val="tx2"/>
                </a:solidFill>
                <a:ea typeface="ＭＳ Ｐゴシック" charset="0"/>
              </a:rPr>
              <a:t>suchen wir gemeinsam Antworten</a:t>
            </a:r>
            <a:r>
              <a:rPr lang="de-DE" sz="1800" dirty="0" smtClean="0">
                <a:solidFill>
                  <a:schemeClr val="tx2"/>
                </a:solidFill>
                <a:ea typeface="ＭＳ Ｐゴシック" charset="0"/>
              </a:rPr>
              <a:t>.</a:t>
            </a:r>
            <a:endParaRPr lang="de-DE" sz="1800" dirty="0">
              <a:solidFill>
                <a:schemeClr val="tx2"/>
              </a:solidFill>
              <a:ea typeface="ＭＳ Ｐゴシック" charset="0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8C09E165-FED9-FA40-A927-B7C38A4E3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err="1"/>
              <a:t>Geschwister</a:t>
            </a:r>
            <a:r>
              <a:rPr lang="en-US"/>
              <a:t>-Scholl-Gymnasium Velbert</a:t>
            </a:r>
          </a:p>
        </p:txBody>
      </p:sp>
      <p:sp>
        <p:nvSpPr>
          <p:cNvPr id="21" name="Textfeld 12">
            <a:extLst>
              <a:ext uri="{FF2B5EF4-FFF2-40B4-BE49-F238E27FC236}">
                <a16:creationId xmlns:a16="http://schemas.microsoft.com/office/drawing/2014/main" xmlns="" id="{815C0025-34B5-4844-91D7-0835286207D1}"/>
              </a:ext>
            </a:extLst>
          </p:cNvPr>
          <p:cNvSpPr txBox="1">
            <a:spLocks noChangeArrowheads="1"/>
          </p:cNvSpPr>
          <p:nvPr/>
        </p:nvSpPr>
        <p:spPr bwMode="auto">
          <a:xfrm rot="1159390">
            <a:off x="246818" y="3793299"/>
            <a:ext cx="26929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7A500A"/>
              </a:buClr>
              <a:buSzPct val="75000"/>
              <a:buFont typeface="Wingdings 2" pitchFamily="2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4781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 dirty="0" smtClean="0">
                <a:solidFill>
                  <a:schemeClr val="accent2">
                    <a:lumMod val="75000"/>
                  </a:schemeClr>
                </a:solidFill>
              </a:rPr>
              <a:t>Kann der Glaube an die Existenz Gottes vernünftig begründet werden?</a:t>
            </a:r>
            <a:endParaRPr lang="de-DE" altLang="de-DE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feld 12">
            <a:extLst>
              <a:ext uri="{FF2B5EF4-FFF2-40B4-BE49-F238E27FC236}">
                <a16:creationId xmlns:a16="http://schemas.microsoft.com/office/drawing/2014/main" xmlns="" id="{815C0025-34B5-4844-91D7-0835286207D1}"/>
              </a:ext>
            </a:extLst>
          </p:cNvPr>
          <p:cNvSpPr txBox="1">
            <a:spLocks noChangeArrowheads="1"/>
          </p:cNvSpPr>
          <p:nvPr/>
        </p:nvSpPr>
        <p:spPr bwMode="auto">
          <a:xfrm rot="495186">
            <a:off x="4399135" y="3525692"/>
            <a:ext cx="46281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7A500A"/>
              </a:buClr>
              <a:buSzPct val="75000"/>
              <a:buFont typeface="Wingdings 2" pitchFamily="2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4781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 smtClean="0">
                <a:solidFill>
                  <a:schemeClr val="accent2">
                    <a:lumMod val="75000"/>
                  </a:schemeClr>
                </a:solidFill>
              </a:rPr>
              <a:t>Was können wir mit Gewissheit erkennen</a:t>
            </a:r>
            <a:r>
              <a:rPr lang="de-DE" altLang="de-DE" sz="1800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de-DE" altLang="de-DE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feld 12">
            <a:extLst>
              <a:ext uri="{FF2B5EF4-FFF2-40B4-BE49-F238E27FC236}">
                <a16:creationId xmlns:a16="http://schemas.microsoft.com/office/drawing/2014/main" xmlns="" id="{815C0025-34B5-4844-91D7-0835286207D1}"/>
              </a:ext>
            </a:extLst>
          </p:cNvPr>
          <p:cNvSpPr txBox="1">
            <a:spLocks noChangeArrowheads="1"/>
          </p:cNvSpPr>
          <p:nvPr/>
        </p:nvSpPr>
        <p:spPr bwMode="auto">
          <a:xfrm rot="-730543">
            <a:off x="757049" y="2392247"/>
            <a:ext cx="357726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7A500A"/>
              </a:buClr>
              <a:buSzPct val="75000"/>
              <a:buFont typeface="Wingdings 2" pitchFamily="2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4781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100" dirty="0" smtClean="0">
                <a:solidFill>
                  <a:schemeClr val="accent2">
                    <a:lumMod val="75000"/>
                  </a:schemeClr>
                </a:solidFill>
              </a:rPr>
              <a:t>Eine Ethik für alle Kulturen</a:t>
            </a:r>
            <a:r>
              <a:rPr lang="de-DE" altLang="de-DE" sz="2100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de-DE" altLang="de-DE" sz="2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feld 12">
            <a:extLst>
              <a:ext uri="{FF2B5EF4-FFF2-40B4-BE49-F238E27FC236}">
                <a16:creationId xmlns:a16="http://schemas.microsoft.com/office/drawing/2014/main" xmlns="" id="{815C0025-34B5-4844-91D7-0835286207D1}"/>
              </a:ext>
            </a:extLst>
          </p:cNvPr>
          <p:cNvSpPr txBox="1">
            <a:spLocks noChangeArrowheads="1"/>
          </p:cNvSpPr>
          <p:nvPr/>
        </p:nvSpPr>
        <p:spPr bwMode="auto">
          <a:xfrm rot="931557">
            <a:off x="5102590" y="4232011"/>
            <a:ext cx="39456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7A500A"/>
              </a:buClr>
              <a:buSzPct val="75000"/>
              <a:buFont typeface="Wingdings 2" pitchFamily="2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4781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dirty="0" smtClean="0">
                <a:solidFill>
                  <a:schemeClr val="accent2">
                    <a:lumMod val="75000"/>
                  </a:schemeClr>
                </a:solidFill>
              </a:rPr>
              <a:t>Ist der Mensch ein freies Wesen</a:t>
            </a:r>
            <a:r>
              <a:rPr lang="de-DE" altLang="de-DE" sz="2000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de-DE" altLang="de-DE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Textfeld 12">
            <a:extLst>
              <a:ext uri="{FF2B5EF4-FFF2-40B4-BE49-F238E27FC236}">
                <a16:creationId xmlns:a16="http://schemas.microsoft.com/office/drawing/2014/main" xmlns="" id="{815C0025-34B5-4844-91D7-0835286207D1}"/>
              </a:ext>
            </a:extLst>
          </p:cNvPr>
          <p:cNvSpPr txBox="1">
            <a:spLocks noChangeArrowheads="1"/>
          </p:cNvSpPr>
          <p:nvPr/>
        </p:nvSpPr>
        <p:spPr bwMode="auto">
          <a:xfrm rot="20456068">
            <a:off x="221611" y="2005221"/>
            <a:ext cx="21540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7A500A"/>
              </a:buClr>
              <a:buSzPct val="75000"/>
              <a:buFont typeface="Wingdings 2" pitchFamily="2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4781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 dirty="0" smtClean="0">
                <a:solidFill>
                  <a:schemeClr val="accent2">
                    <a:lumMod val="75000"/>
                  </a:schemeClr>
                </a:solidFill>
              </a:rPr>
              <a:t>Was heißt es zu philosophieren? </a:t>
            </a:r>
            <a:endParaRPr lang="de-DE" altLang="de-DE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feld 12">
            <a:extLst>
              <a:ext uri="{FF2B5EF4-FFF2-40B4-BE49-F238E27FC236}">
                <a16:creationId xmlns:a16="http://schemas.microsoft.com/office/drawing/2014/main" xmlns="" id="{815C0025-34B5-4844-91D7-0835286207D1}"/>
              </a:ext>
            </a:extLst>
          </p:cNvPr>
          <p:cNvSpPr txBox="1">
            <a:spLocks noChangeArrowheads="1"/>
          </p:cNvSpPr>
          <p:nvPr/>
        </p:nvSpPr>
        <p:spPr bwMode="auto">
          <a:xfrm rot="21286537">
            <a:off x="5627489" y="2180553"/>
            <a:ext cx="283758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7A500A"/>
              </a:buClr>
              <a:buSzPct val="75000"/>
              <a:buFont typeface="Wingdings 2" pitchFamily="2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4781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350" dirty="0" smtClean="0">
                <a:solidFill>
                  <a:schemeClr val="accent2">
                    <a:lumMod val="75000"/>
                  </a:schemeClr>
                </a:solidFill>
              </a:rPr>
              <a:t>Gibt es eine Verantwortung des Menschen für die Natur?</a:t>
            </a:r>
            <a:endParaRPr lang="de-DE" altLang="de-DE" sz="135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8" name="Textfeld 12">
            <a:extLst>
              <a:ext uri="{FF2B5EF4-FFF2-40B4-BE49-F238E27FC236}">
                <a16:creationId xmlns:a16="http://schemas.microsoft.com/office/drawing/2014/main" xmlns="" id="{815C0025-34B5-4844-91D7-0835286207D1}"/>
              </a:ext>
            </a:extLst>
          </p:cNvPr>
          <p:cNvSpPr txBox="1">
            <a:spLocks noChangeArrowheads="1"/>
          </p:cNvSpPr>
          <p:nvPr/>
        </p:nvSpPr>
        <p:spPr bwMode="auto">
          <a:xfrm rot="562579">
            <a:off x="3056672" y="4033522"/>
            <a:ext cx="273820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7A500A"/>
              </a:buClr>
              <a:buSzPct val="75000"/>
              <a:buFont typeface="Wingdings 2" pitchFamily="2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4781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350" dirty="0" smtClean="0">
                <a:solidFill>
                  <a:schemeClr val="accent2">
                    <a:lumMod val="75000"/>
                  </a:schemeClr>
                </a:solidFill>
              </a:rPr>
              <a:t>Ist der Mensch mehr als Materie?</a:t>
            </a:r>
            <a:endParaRPr lang="de-DE" altLang="de-DE" sz="135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Geschwister-Scholl-Gymnasium Velbert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99" y="480376"/>
            <a:ext cx="7700884" cy="466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5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Geschwister-Scholl-Gymnasium Velbert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18" y="317635"/>
            <a:ext cx="7602730" cy="262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2927092"/>
            <a:ext cx="1566693" cy="221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Placeholder 35">
            <a:extLst>
              <a:ext uri="{FF2B5EF4-FFF2-40B4-BE49-F238E27FC236}">
                <a16:creationId xmlns:a16="http://schemas.microsoft.com/office/drawing/2014/main" xmlns="" id="{E8B86280-588B-7646-AD83-11819293FA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148" y="2927092"/>
            <a:ext cx="1567474" cy="2216408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654" y="2927092"/>
            <a:ext cx="1566693" cy="221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7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>
            <a:extLst>
              <a:ext uri="{FF2B5EF4-FFF2-40B4-BE49-F238E27FC236}">
                <a16:creationId xmlns:a16="http://schemas.microsoft.com/office/drawing/2014/main" xmlns="" id="{6131D064-932C-E149-9269-25BC6E907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>
                <a:solidFill>
                  <a:srgbClr val="6B4508"/>
                </a:solidFill>
              </a:rPr>
              <a:t>Besonderheiten des Faches in der Oberstufe</a:t>
            </a:r>
          </a:p>
        </p:txBody>
      </p:sp>
      <p:sp>
        <p:nvSpPr>
          <p:cNvPr id="17410" name="Fußzeilenplatzhalter 2">
            <a:extLst>
              <a:ext uri="{FF2B5EF4-FFF2-40B4-BE49-F238E27FC236}">
                <a16:creationId xmlns:a16="http://schemas.microsoft.com/office/drawing/2014/main" xmlns="" id="{50D1F558-34D4-DA47-A7D1-105FFBBCE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MS PGothic" pitchFamily="34" charset="-128"/>
              </a:rPr>
              <a:t>Geschwister-Scholl-Gymnasium Velbert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09" y="1268017"/>
            <a:ext cx="4453701" cy="289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273845"/>
            <a:ext cx="1921258" cy="208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822089" y="2444817"/>
            <a:ext cx="157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/>
              <a:t>https://reasonandmeaning.com/2018/05/24/directory-institute-of-philosophy/</a:t>
            </a:r>
          </a:p>
        </p:txBody>
      </p:sp>
    </p:spTree>
    <p:extLst>
      <p:ext uri="{BB962C8B-B14F-4D97-AF65-F5344CB8AC3E}">
        <p14:creationId xmlns:p14="http://schemas.microsoft.com/office/powerpoint/2010/main" val="143501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rgbClr val="6B4508"/>
                </a:solidFill>
              </a:rPr>
              <a:t>Themen und Inhalte des Faches in der Oberstufe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sz="1400" dirty="0" smtClean="0"/>
              <a:t>Folgende </a:t>
            </a:r>
            <a:r>
              <a:rPr lang="de-DE" altLang="de-DE" sz="1400" dirty="0"/>
              <a:t>Fragestellungen leiten uns durch die Oberstufe: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Geschwister-Scholl-Gymnasium Velbert</a:t>
            </a:r>
            <a:endParaRPr 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08" y="1370013"/>
            <a:ext cx="7474383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78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Inhaltsplatzhalter 3">
            <a:extLst>
              <a:ext uri="{FF2B5EF4-FFF2-40B4-BE49-F238E27FC236}">
                <a16:creationId xmlns:a16="http://schemas.microsoft.com/office/drawing/2014/main" xmlns="" id="{40FFB965-621C-1940-A0EB-2E4AFB992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77516"/>
            <a:ext cx="7886700" cy="4273617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de-DE" altLang="de-DE" dirty="0" smtClean="0"/>
              <a:t> </a:t>
            </a:r>
            <a:endParaRPr lang="de-DE" altLang="de-DE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de-DE" altLang="de-DE" dirty="0"/>
          </a:p>
          <a:p>
            <a:pPr eaLnBrk="1" hangingPunct="1">
              <a:lnSpc>
                <a:spcPct val="90000"/>
              </a:lnSpc>
            </a:pPr>
            <a:r>
              <a:rPr lang="de-DE" altLang="de-DE" dirty="0"/>
              <a:t>Einführungsphase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 smtClean="0"/>
              <a:t>Was heißt es zu philosophieren? </a:t>
            </a:r>
            <a:r>
              <a:rPr lang="de-DE" altLang="de-DE" b="0" dirty="0" smtClean="0"/>
              <a:t>– Welterklärungen in Mythos, Wissenschaft und Philosophie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 smtClean="0"/>
              <a:t>Anthropologie</a:t>
            </a:r>
            <a:r>
              <a:rPr lang="de-DE" altLang="de-DE" dirty="0"/>
              <a:t>: </a:t>
            </a:r>
            <a:r>
              <a:rPr lang="de-DE" altLang="de-DE" dirty="0" smtClean="0"/>
              <a:t>Ist der  Mensch ein besonderes Lebewesen</a:t>
            </a:r>
            <a:r>
              <a:rPr lang="de-DE" altLang="de-DE" dirty="0" smtClean="0"/>
              <a:t>? </a:t>
            </a:r>
            <a:r>
              <a:rPr lang="de-DE" altLang="de-DE" b="0" dirty="0" smtClean="0"/>
              <a:t>– Sprachliche, kognitive und reflexive Fähigkeiten von Mensch und Tier im Vergleich</a:t>
            </a:r>
            <a:endParaRPr lang="de-DE" altLang="de-DE" b="0" dirty="0"/>
          </a:p>
          <a:p>
            <a:pPr lvl="1" eaLnBrk="1" hangingPunct="1">
              <a:lnSpc>
                <a:spcPct val="90000"/>
              </a:lnSpc>
            </a:pPr>
            <a:r>
              <a:rPr lang="de-DE" altLang="de-DE" dirty="0" smtClean="0"/>
              <a:t>Ethik</a:t>
            </a:r>
            <a:r>
              <a:rPr lang="de-DE" altLang="de-DE" dirty="0"/>
              <a:t>: </a:t>
            </a:r>
            <a:r>
              <a:rPr lang="de-DE" altLang="de-DE" dirty="0" smtClean="0"/>
              <a:t>Eine Ethik für alle Kulturen? </a:t>
            </a:r>
            <a:r>
              <a:rPr lang="de-DE" altLang="de-DE" b="0" dirty="0" smtClean="0"/>
              <a:t>– Der Anspruch moralischer Normen auf interkulturelle Geltung</a:t>
            </a:r>
            <a:endParaRPr lang="de-DE" altLang="de-DE" b="0" dirty="0"/>
          </a:p>
          <a:p>
            <a:pPr lvl="1" eaLnBrk="1" hangingPunct="1">
              <a:lnSpc>
                <a:spcPct val="90000"/>
              </a:lnSpc>
            </a:pPr>
            <a:r>
              <a:rPr lang="de-DE" altLang="de-DE" dirty="0" smtClean="0"/>
              <a:t>Wann darf und muss der Staat die Freiheit des Einzelnen begrenzen? </a:t>
            </a:r>
            <a:r>
              <a:rPr lang="de-DE" altLang="de-DE" b="0" dirty="0" smtClean="0"/>
              <a:t>– Die Frage nach dem Recht und der Gerechtigkeit von Strafen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 smtClean="0"/>
              <a:t>Kann der Glaube an die Existenz Gottes vernünftig begründet werden? – </a:t>
            </a:r>
            <a:r>
              <a:rPr lang="de-DE" altLang="de-DE" b="0" dirty="0" smtClean="0"/>
              <a:t>Religiöse Vorstellungen und ihre Kritik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 smtClean="0"/>
              <a:t>Was können wir mit Gewissheit erkennen? – </a:t>
            </a:r>
            <a:r>
              <a:rPr lang="de-DE" altLang="de-DE" b="0" dirty="0" smtClean="0"/>
              <a:t>Grundlagen und Grenzen menschlicher Erkenntnis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de-DE" altLang="de-DE" sz="900" dirty="0"/>
          </a:p>
          <a:p>
            <a:pPr eaLnBrk="1" hangingPunct="1">
              <a:lnSpc>
                <a:spcPct val="90000"/>
              </a:lnSpc>
            </a:pPr>
            <a:r>
              <a:rPr lang="de-DE" altLang="de-DE" dirty="0"/>
              <a:t>Qualifikationsphase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 smtClean="0"/>
              <a:t>Ist die Kultur die Natur des Menschen? </a:t>
            </a:r>
            <a:r>
              <a:rPr lang="de-DE" altLang="de-DE" b="0" dirty="0" smtClean="0"/>
              <a:t>– Der Mensch als Produkt der natürlichen Evolution und die Bedeutung der Kultur für seine Entwicklung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 smtClean="0"/>
              <a:t>Ist der Mensch mehr als Materie? </a:t>
            </a:r>
            <a:r>
              <a:rPr lang="de-DE" altLang="de-DE" b="0" dirty="0" smtClean="0"/>
              <a:t>– Das Leib-Seele-Problem im Licht der modernen Gehirnforschung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 smtClean="0"/>
              <a:t>Ist der Mensch ein freies Wesen? </a:t>
            </a:r>
            <a:r>
              <a:rPr lang="de-DE" altLang="de-DE" b="0" dirty="0" smtClean="0"/>
              <a:t>– Psychoanalytische und existentialistische Auffassung des Menschen im Vergleich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 smtClean="0"/>
              <a:t>Wie kann das Leben gelingen? </a:t>
            </a:r>
            <a:r>
              <a:rPr lang="de-DE" altLang="de-DE" b="0" dirty="0" smtClean="0"/>
              <a:t>– Eudämonistische Auffassungen eines guten Lebens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 smtClean="0"/>
              <a:t>Soll ich mich im Handeln am Kriterium der Nützlichkeit oder der Pflicht orientieren? </a:t>
            </a:r>
            <a:r>
              <a:rPr lang="de-DE" altLang="de-DE" b="0" dirty="0" smtClean="0"/>
              <a:t>– Utilitaristische und deontologische Positionen im Vergleich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 smtClean="0"/>
              <a:t>Gibt es eine Verantwortung des Menschen für die Natur? </a:t>
            </a:r>
            <a:r>
              <a:rPr lang="de-DE" altLang="de-DE" b="0" dirty="0" smtClean="0"/>
              <a:t>– Ethische Grundsätze im Anwendungskontext der Ökologie</a:t>
            </a:r>
            <a:endParaRPr lang="de-DE" altLang="de-DE" b="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de-DE" altLang="de-DE" sz="900" dirty="0"/>
          </a:p>
        </p:txBody>
      </p:sp>
      <p:sp>
        <p:nvSpPr>
          <p:cNvPr id="17410" name="Fußzeilenplatzhalter 2">
            <a:extLst>
              <a:ext uri="{FF2B5EF4-FFF2-40B4-BE49-F238E27FC236}">
                <a16:creationId xmlns:a16="http://schemas.microsoft.com/office/drawing/2014/main" xmlns="" id="{50D1F558-34D4-DA47-A7D1-105FFBBCE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MS PGothic" pitchFamily="34" charset="-128"/>
              </a:rPr>
              <a:t>Geschwister-Scholl-Gymnasium Velbert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>
            <a:extLst>
              <a:ext uri="{FF2B5EF4-FFF2-40B4-BE49-F238E27FC236}">
                <a16:creationId xmlns:a16="http://schemas.microsoft.com/office/drawing/2014/main" xmlns="" id="{6131D064-932C-E149-9269-25BC6E907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de-DE" altLang="de-DE" dirty="0">
                <a:solidFill>
                  <a:srgbClr val="6B4508"/>
                </a:solidFill>
              </a:rPr>
              <a:t>Anforderungen des Faches </a:t>
            </a:r>
            <a:r>
              <a:rPr lang="de-DE" altLang="de-DE" dirty="0" smtClean="0">
                <a:solidFill>
                  <a:srgbClr val="6B4508"/>
                </a:solidFill>
              </a:rPr>
              <a:t/>
            </a:r>
            <a:br>
              <a:rPr lang="de-DE" altLang="de-DE" dirty="0" smtClean="0">
                <a:solidFill>
                  <a:srgbClr val="6B4508"/>
                </a:solidFill>
              </a:rPr>
            </a:br>
            <a:r>
              <a:rPr lang="de-DE" altLang="de-DE" dirty="0" smtClean="0">
                <a:solidFill>
                  <a:srgbClr val="6B4508"/>
                </a:solidFill>
              </a:rPr>
              <a:t>in </a:t>
            </a:r>
            <a:r>
              <a:rPr lang="de-DE" altLang="de-DE" dirty="0">
                <a:solidFill>
                  <a:srgbClr val="6B4508"/>
                </a:solidFill>
              </a:rPr>
              <a:t>der Oberstufe</a:t>
            </a:r>
          </a:p>
        </p:txBody>
      </p:sp>
      <p:sp>
        <p:nvSpPr>
          <p:cNvPr id="17411" name="Inhaltsplatzhalter 3">
            <a:extLst>
              <a:ext uri="{FF2B5EF4-FFF2-40B4-BE49-F238E27FC236}">
                <a16:creationId xmlns:a16="http://schemas.microsoft.com/office/drawing/2014/main" xmlns="" id="{40FFB965-621C-1940-A0EB-2E4AFB992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996" y="1369219"/>
            <a:ext cx="4097354" cy="3263504"/>
          </a:xfrm>
        </p:spPr>
        <p:txBody>
          <a:bodyPr>
            <a:normAutofit/>
          </a:bodyPr>
          <a:lstStyle/>
          <a:p>
            <a:endParaRPr lang="de-DE" altLang="de-DE" dirty="0" smtClean="0"/>
          </a:p>
          <a:p>
            <a:endParaRPr lang="de-DE" altLang="de-DE" dirty="0"/>
          </a:p>
          <a:p>
            <a:endParaRPr lang="de-DE" altLang="de-DE" dirty="0" smtClean="0"/>
          </a:p>
          <a:p>
            <a:pPr marL="0" indent="0">
              <a:buNone/>
            </a:pPr>
            <a:endParaRPr lang="de-DE" altLang="de-DE" dirty="0"/>
          </a:p>
        </p:txBody>
      </p:sp>
      <p:sp>
        <p:nvSpPr>
          <p:cNvPr id="17410" name="Fußzeilenplatzhalter 2">
            <a:extLst>
              <a:ext uri="{FF2B5EF4-FFF2-40B4-BE49-F238E27FC236}">
                <a16:creationId xmlns:a16="http://schemas.microsoft.com/office/drawing/2014/main" xmlns="" id="{50D1F558-34D4-DA47-A7D1-105FFBBCE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MS PGothic" pitchFamily="34" charset="-128"/>
              </a:rPr>
              <a:t>Geschwister-Scholl-Gymnasium Velbert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019" y="1394773"/>
            <a:ext cx="1581136" cy="34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017" y="2060774"/>
            <a:ext cx="4591752" cy="35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017" y="2724129"/>
            <a:ext cx="3563941" cy="40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017" y="3368298"/>
            <a:ext cx="4450556" cy="39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The top 10 risk-taking towns in Britain | The Independent | The Independ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42" y="1208424"/>
            <a:ext cx="3665173" cy="270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38454" y="4032983"/>
            <a:ext cx="19731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/>
              <a:t>https://www.independent.co.uk/news/uk/home-news/risk-taking-people-towns-uk-burham-sunderland-exeter-a8844051.html</a:t>
            </a:r>
          </a:p>
        </p:txBody>
      </p:sp>
    </p:spTree>
    <p:extLst>
      <p:ext uri="{BB962C8B-B14F-4D97-AF65-F5344CB8AC3E}">
        <p14:creationId xmlns:p14="http://schemas.microsoft.com/office/powerpoint/2010/main" val="22640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>
            <a:extLst>
              <a:ext uri="{FF2B5EF4-FFF2-40B4-BE49-F238E27FC236}">
                <a16:creationId xmlns:a16="http://schemas.microsoft.com/office/drawing/2014/main" xmlns="" id="{6131D064-932C-E149-9269-25BC6E907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de-DE" sz="2400" dirty="0">
                <a:solidFill>
                  <a:srgbClr val="6B4508"/>
                </a:solidFill>
              </a:rPr>
              <a:t>Bedeutung und Relevanz für die Schul- und Berufslaufbahn</a:t>
            </a:r>
          </a:p>
        </p:txBody>
      </p:sp>
      <p:sp>
        <p:nvSpPr>
          <p:cNvPr id="17411" name="Inhaltsplatzhalter 3">
            <a:extLst>
              <a:ext uri="{FF2B5EF4-FFF2-40B4-BE49-F238E27FC236}">
                <a16:creationId xmlns:a16="http://schemas.microsoft.com/office/drawing/2014/main" xmlns="" id="{40FFB965-621C-1940-A0EB-2E4AFB992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198" y="1101168"/>
            <a:ext cx="5179024" cy="3882434"/>
          </a:xfrm>
        </p:spPr>
        <p:txBody>
          <a:bodyPr>
            <a:normAutofit/>
          </a:bodyPr>
          <a:lstStyle/>
          <a:p>
            <a:r>
              <a:rPr lang="de-DE" altLang="de-DE" dirty="0"/>
              <a:t>Philosophie</a:t>
            </a:r>
            <a:r>
              <a:rPr lang="de-DE" altLang="de-DE" dirty="0">
                <a:solidFill>
                  <a:schemeClr val="tx2"/>
                </a:solidFill>
              </a:rPr>
              <a:t> kann als Gesellschaftswissenschaft im Abitur auftreten (Aufgabenfeld II), wenn es durchgängig seit </a:t>
            </a:r>
            <a:r>
              <a:rPr lang="de-DE" altLang="de-DE" dirty="0" smtClean="0">
                <a:solidFill>
                  <a:schemeClr val="tx2"/>
                </a:solidFill>
              </a:rPr>
              <a:t>der Q1 </a:t>
            </a:r>
            <a:r>
              <a:rPr lang="de-DE" altLang="de-DE" dirty="0">
                <a:solidFill>
                  <a:schemeClr val="tx2"/>
                </a:solidFill>
              </a:rPr>
              <a:t>schriftlich belegt ist. Es kann als schriftliches oder mündliches </a:t>
            </a:r>
            <a:r>
              <a:rPr lang="de-DE" altLang="de-DE" dirty="0"/>
              <a:t>Abiturfach</a:t>
            </a:r>
            <a:r>
              <a:rPr lang="de-DE" altLang="de-DE" dirty="0">
                <a:solidFill>
                  <a:schemeClr val="tx2"/>
                </a:solidFill>
              </a:rPr>
              <a:t> gewählt werden. </a:t>
            </a:r>
            <a:endParaRPr lang="de-DE" altLang="de-DE" dirty="0" smtClean="0"/>
          </a:p>
          <a:p>
            <a:r>
              <a:rPr lang="de-DE" altLang="de-DE" dirty="0" smtClean="0"/>
              <a:t>Philosophie schult u.a. kritisches Denken, das Finden einer eigenen Haltung und eine Argumentationskompetenz. Diese Kompetenzen sind für die weitere Zukunft sehr hilfreich.</a:t>
            </a:r>
          </a:p>
          <a:p>
            <a:r>
              <a:rPr lang="de-DE" altLang="de-DE" dirty="0" smtClean="0"/>
              <a:t>Die </a:t>
            </a:r>
            <a:r>
              <a:rPr lang="de-DE" altLang="de-DE" dirty="0"/>
              <a:t>im </a:t>
            </a:r>
            <a:r>
              <a:rPr lang="de-DE" altLang="de-DE" dirty="0" smtClean="0"/>
              <a:t>Philosophie</a:t>
            </a:r>
            <a:r>
              <a:rPr lang="de-DE" altLang="de-DE" dirty="0" smtClean="0"/>
              <a:t>unterricht </a:t>
            </a:r>
            <a:r>
              <a:rPr lang="de-DE" altLang="de-DE" dirty="0"/>
              <a:t>erworbenen Kompetenzen sind </a:t>
            </a:r>
            <a:r>
              <a:rPr lang="de-DE" altLang="de-DE" dirty="0" smtClean="0"/>
              <a:t>so </a:t>
            </a:r>
            <a:r>
              <a:rPr lang="de-DE" altLang="de-DE" dirty="0"/>
              <a:t>vielseitig, dass </a:t>
            </a:r>
            <a:r>
              <a:rPr lang="de-DE" altLang="de-DE" dirty="0" smtClean="0"/>
              <a:t>sie für Wirtschaft, Studium, Gesellschaft aber vor allem für einen selber prägend sind.</a:t>
            </a:r>
            <a:endParaRPr lang="de-DE" altLang="de-DE" dirty="0"/>
          </a:p>
        </p:txBody>
      </p:sp>
      <p:sp>
        <p:nvSpPr>
          <p:cNvPr id="17410" name="Fußzeilenplatzhalter 2">
            <a:extLst>
              <a:ext uri="{FF2B5EF4-FFF2-40B4-BE49-F238E27FC236}">
                <a16:creationId xmlns:a16="http://schemas.microsoft.com/office/drawing/2014/main" xmlns="" id="{50D1F558-34D4-DA47-A7D1-105FFBBCE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ea typeface="MS PGothic" pitchFamily="34" charset="-128"/>
              </a:rPr>
              <a:t>Geschwister</a:t>
            </a:r>
            <a:r>
              <a:rPr lang="en-US" dirty="0">
                <a:ea typeface="MS PGothic" pitchFamily="34" charset="-128"/>
              </a:rPr>
              <a:t>-Scholl-Gymnasium Velbert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A7B91676-850B-1831-5664-0EECDDC32313}"/>
              </a:ext>
            </a:extLst>
          </p:cNvPr>
          <p:cNvSpPr txBox="1"/>
          <p:nvPr/>
        </p:nvSpPr>
        <p:spPr>
          <a:xfrm>
            <a:off x="656198" y="1101167"/>
            <a:ext cx="7859152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de-DE" altLang="de-DE" sz="1575" b="1" dirty="0">
              <a:solidFill>
                <a:schemeClr val="tx2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365F7073-A7A4-6324-6791-F0B62EA3DD7F}"/>
              </a:ext>
            </a:extLst>
          </p:cNvPr>
          <p:cNvSpPr txBox="1"/>
          <p:nvPr/>
        </p:nvSpPr>
        <p:spPr>
          <a:xfrm>
            <a:off x="6552415" y="4584469"/>
            <a:ext cx="2468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700" dirty="0"/>
              <a:t>https://starecat.com/who-are-we-philosophers-what-do-we-want-where-are-we-what-does-it-mean-who-am-i-meme</a:t>
            </a:r>
            <a:r>
              <a:rPr lang="de-DE" sz="900" dirty="0"/>
              <a:t>/</a:t>
            </a:r>
            <a:endParaRPr lang="de-DE" sz="900" dirty="0"/>
          </a:p>
        </p:txBody>
      </p:sp>
      <p:pic>
        <p:nvPicPr>
          <p:cNvPr id="10" name="Bild 1" descr="who-are-we-philosophers-what-do-we-want-where-are-we-what-does-it-mean-who-am-i-me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906" y="945501"/>
            <a:ext cx="3264657" cy="36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7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>
            <a:extLst>
              <a:ext uri="{FF2B5EF4-FFF2-40B4-BE49-F238E27FC236}">
                <a16:creationId xmlns:a16="http://schemas.microsoft.com/office/drawing/2014/main" xmlns="" id="{6131D064-932C-E149-9269-25BC6E907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>
                <a:solidFill>
                  <a:srgbClr val="6B4508"/>
                </a:solidFill>
              </a:rPr>
              <a:t>Weitere Hinweise und Ansprechpartner</a:t>
            </a:r>
          </a:p>
        </p:txBody>
      </p:sp>
      <p:sp>
        <p:nvSpPr>
          <p:cNvPr id="17411" name="Inhaltsplatzhalter 3">
            <a:extLst>
              <a:ext uri="{FF2B5EF4-FFF2-40B4-BE49-F238E27FC236}">
                <a16:creationId xmlns:a16="http://schemas.microsoft.com/office/drawing/2014/main" xmlns="" id="{40FFB965-621C-1940-A0EB-2E4AFB992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de-DE" dirty="0"/>
              <a:t>Die genauen Anforderungen für das Zentralabitur sind jeweils aktuell unter diesem </a:t>
            </a:r>
            <a:r>
              <a:rPr lang="de-DE" altLang="de-DE" dirty="0" smtClean="0"/>
              <a:t>Link </a:t>
            </a:r>
            <a:r>
              <a:rPr lang="de-DE" altLang="de-DE" dirty="0"/>
              <a:t>zu finden: </a:t>
            </a:r>
          </a:p>
          <a:p>
            <a:pPr lvl="1"/>
            <a:r>
              <a:rPr lang="de-DE" altLang="de-DE" dirty="0"/>
              <a:t>https://</a:t>
            </a:r>
            <a:r>
              <a:rPr lang="de-DE" altLang="de-DE" dirty="0" smtClean="0"/>
              <a:t>www.standardsicherung.schulministerium.nrw.de/cms/zentralabitur-gost/faecher/getfile.php?file=5775</a:t>
            </a:r>
            <a:endParaRPr lang="de-DE" altLang="de-DE" sz="900" dirty="0" smtClean="0"/>
          </a:p>
          <a:p>
            <a:pPr eaLnBrk="1" hangingPunct="1">
              <a:lnSpc>
                <a:spcPct val="90000"/>
              </a:lnSpc>
            </a:pPr>
            <a:r>
              <a:rPr lang="de-DE" altLang="de-DE" dirty="0" smtClean="0"/>
              <a:t>Details zur Umsetzung des schulinternen Curriculums für das Fach </a:t>
            </a:r>
            <a:r>
              <a:rPr lang="de-DE" altLang="de-DE" dirty="0" smtClean="0"/>
              <a:t>Philosophie</a:t>
            </a:r>
            <a:r>
              <a:rPr lang="de-DE" altLang="de-DE" dirty="0" smtClean="0"/>
              <a:t> in der S II finden sich unter diesem Link:</a:t>
            </a:r>
          </a:p>
          <a:p>
            <a:pPr lvl="1"/>
            <a:r>
              <a:rPr lang="de-DE" altLang="de-DE" dirty="0" smtClean="0"/>
              <a:t>https</a:t>
            </a:r>
            <a:r>
              <a:rPr lang="de-DE" altLang="de-DE" dirty="0"/>
              <a:t>://www.gsgvelbert.de/schullaufbahn/schulinterne-curricula</a:t>
            </a:r>
            <a:r>
              <a:rPr lang="de-DE" altLang="de-DE" dirty="0" smtClean="0"/>
              <a:t>/</a:t>
            </a:r>
            <a:endParaRPr lang="de-DE" altLang="de-DE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de-DE" altLang="de-DE" dirty="0" smtClean="0"/>
              <a:t>Bei </a:t>
            </a:r>
            <a:r>
              <a:rPr lang="de-DE" altLang="de-DE" dirty="0"/>
              <a:t>weiteren Fragen stehen wir alle als Ansprechpartner zur Verfügung:</a:t>
            </a:r>
          </a:p>
          <a:p>
            <a:pPr marL="257175" lvl="1" indent="0">
              <a:buNone/>
            </a:pPr>
            <a:r>
              <a:rPr lang="de-DE" altLang="de-DE" dirty="0"/>
              <a:t>Die </a:t>
            </a:r>
            <a:r>
              <a:rPr lang="de-DE" altLang="de-DE" dirty="0" smtClean="0"/>
              <a:t>Fachlehrer*innen für </a:t>
            </a:r>
            <a:r>
              <a:rPr lang="de-DE" altLang="de-DE" dirty="0"/>
              <a:t>das Fach </a:t>
            </a:r>
            <a:r>
              <a:rPr lang="de-DE" altLang="de-DE" dirty="0" smtClean="0"/>
              <a:t>Philosophie</a:t>
            </a:r>
            <a:r>
              <a:rPr lang="de-DE" altLang="de-DE" dirty="0" smtClean="0"/>
              <a:t>: </a:t>
            </a:r>
            <a:endParaRPr lang="de-DE" altLang="de-DE" dirty="0"/>
          </a:p>
          <a:p>
            <a:pPr marL="257175" lvl="1" indent="0">
              <a:buNone/>
            </a:pPr>
            <a:r>
              <a:rPr lang="de-DE" altLang="de-DE" dirty="0"/>
              <a:t>	</a:t>
            </a:r>
            <a:r>
              <a:rPr lang="de-DE" altLang="de-DE" dirty="0" smtClean="0"/>
              <a:t>Frau Bay</a:t>
            </a:r>
            <a:r>
              <a:rPr lang="de-DE" altLang="de-DE" dirty="0" smtClean="0"/>
              <a:t>, </a:t>
            </a:r>
            <a:r>
              <a:rPr lang="de-DE" altLang="de-DE" dirty="0"/>
              <a:t>Herr </a:t>
            </a:r>
            <a:r>
              <a:rPr lang="de-DE" altLang="de-DE" dirty="0" smtClean="0"/>
              <a:t>Bange</a:t>
            </a:r>
            <a:r>
              <a:rPr lang="de-DE" altLang="de-DE" dirty="0" smtClean="0"/>
              <a:t>, Frau Schönwitz</a:t>
            </a:r>
            <a:endParaRPr lang="de-DE" altLang="de-DE" dirty="0"/>
          </a:p>
        </p:txBody>
      </p:sp>
      <p:sp>
        <p:nvSpPr>
          <p:cNvPr id="17410" name="Fußzeilenplatzhalter 2">
            <a:extLst>
              <a:ext uri="{FF2B5EF4-FFF2-40B4-BE49-F238E27FC236}">
                <a16:creationId xmlns:a16="http://schemas.microsoft.com/office/drawing/2014/main" xmlns="" id="{50D1F558-34D4-DA47-A7D1-105FFBBCE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MS PGothic" pitchFamily="34" charset="-128"/>
              </a:rPr>
              <a:t>Geschwister-Scholl-Gymnasium Velbert</a:t>
            </a:r>
          </a:p>
        </p:txBody>
      </p:sp>
    </p:spTree>
    <p:extLst>
      <p:ext uri="{BB962C8B-B14F-4D97-AF65-F5344CB8AC3E}">
        <p14:creationId xmlns:p14="http://schemas.microsoft.com/office/powerpoint/2010/main" val="178414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G-Präsentationen">
  <a:themeElements>
    <a:clrScheme name="GSG-Präsentationen">
      <a:dk1>
        <a:srgbClr val="000000"/>
      </a:dk1>
      <a:lt1>
        <a:srgbClr val="F1F1F3"/>
      </a:lt1>
      <a:dk2>
        <a:srgbClr val="196491"/>
      </a:dk2>
      <a:lt2>
        <a:srgbClr val="E7E6E6"/>
      </a:lt2>
      <a:accent1>
        <a:srgbClr val="ECE7DA"/>
      </a:accent1>
      <a:accent2>
        <a:srgbClr val="CAE9E3"/>
      </a:accent2>
      <a:accent3>
        <a:srgbClr val="7CB2BE"/>
      </a:accent3>
      <a:accent4>
        <a:srgbClr val="196491"/>
      </a:accent4>
      <a:accent5>
        <a:srgbClr val="424242"/>
      </a:accent5>
      <a:accent6>
        <a:srgbClr val="C0C0C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SG-Präsentationen" id="{83929427-3BDE-6641-80B7-F717401B49B3}" vid="{CDCB81A5-99EB-AD4C-BC2A-84FF50913C7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GSG-Präsentationen</Template>
  <TotalTime>0</TotalTime>
  <Words>489</Words>
  <Application>Microsoft Office PowerPoint</Application>
  <PresentationFormat>Bildschirmpräsentation (16:9)</PresentationFormat>
  <Paragraphs>59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GSG-Präsentationen</vt:lpstr>
      <vt:lpstr>Das Fach Philosophie in der Oberstufe</vt:lpstr>
      <vt:lpstr>PowerPoint-Präsentation</vt:lpstr>
      <vt:lpstr>PowerPoint-Präsentation</vt:lpstr>
      <vt:lpstr>Besonderheiten des Faches in der Oberstufe</vt:lpstr>
      <vt:lpstr>Themen und Inhalte des Faches in der Oberstufe  Folgende Fragestellungen leiten uns durch die Oberstufe: </vt:lpstr>
      <vt:lpstr>PowerPoint-Präsentation</vt:lpstr>
      <vt:lpstr>Anforderungen des Faches  in der Oberstufe</vt:lpstr>
      <vt:lpstr>Bedeutung und Relevanz für die Schul- und Berufslaufbahn</vt:lpstr>
      <vt:lpstr>Weitere Hinweise und Ansprechpartner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Latein oder Französisch?</dc:title>
  <dc:creator>Kai Bülte</dc:creator>
  <cp:lastModifiedBy>Schönwitz</cp:lastModifiedBy>
  <cp:revision>53</cp:revision>
  <dcterms:created xsi:type="dcterms:W3CDTF">2015-04-19T10:06:55Z</dcterms:created>
  <dcterms:modified xsi:type="dcterms:W3CDTF">2024-02-20T22:26:25Z</dcterms:modified>
</cp:coreProperties>
</file>