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7" r:id="rId1"/>
  </p:sldMasterIdLst>
  <p:notesMasterIdLst>
    <p:notesMasterId r:id="rId9"/>
  </p:notesMasterIdLst>
  <p:handoutMasterIdLst>
    <p:handoutMasterId r:id="rId10"/>
  </p:handoutMasterIdLst>
  <p:sldIdLst>
    <p:sldId id="279" r:id="rId2"/>
    <p:sldId id="282" r:id="rId3"/>
    <p:sldId id="270" r:id="rId4"/>
    <p:sldId id="284" r:id="rId5"/>
    <p:sldId id="280" r:id="rId6"/>
    <p:sldId id="283" r:id="rId7"/>
    <p:sldId id="281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63"/>
  </p:normalViewPr>
  <p:slideViewPr>
    <p:cSldViewPr snapToGrid="0" snapToObjects="1">
      <p:cViewPr varScale="1">
        <p:scale>
          <a:sx n="133" d="100"/>
          <a:sy n="133" d="100"/>
        </p:scale>
        <p:origin x="1024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>
            <a:extLst>
              <a:ext uri="{FF2B5EF4-FFF2-40B4-BE49-F238E27FC236}">
                <a16:creationId xmlns:a16="http://schemas.microsoft.com/office/drawing/2014/main" id="{99E86843-D074-6D43-98D8-4254042E55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F73A35E-8784-6748-B728-836AAF3AC1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C546983-C00B-0E4E-86A9-92A017C3EE26}" type="datetime1">
              <a:rPr lang="de-DE"/>
              <a:pPr>
                <a:defRPr/>
              </a:pPr>
              <a:t>20.02.24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96D8A8-B332-9942-A319-9F68148692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B6D5D8-8014-2B42-B05E-4D5999BC2A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4A1DF5-60CE-4740-B7CE-D72FDD83DFE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1268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>
            <a:extLst>
              <a:ext uri="{FF2B5EF4-FFF2-40B4-BE49-F238E27FC236}">
                <a16:creationId xmlns:a16="http://schemas.microsoft.com/office/drawing/2014/main" id="{14A9BD3E-06DB-114E-A8D5-06C493D5A0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E15238A-AD5B-AD47-9672-229233A922C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CCF5E5E-B321-B44F-8264-FC8B6A2B70AE}" type="datetime1">
              <a:rPr lang="de-DE"/>
              <a:pPr>
                <a:defRPr/>
              </a:pPr>
              <a:t>20.02.24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5BE93A97-CEC6-AD45-BE0C-0EBC273B434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FB1E4D0D-6CA9-8A46-9ED4-D2AF34113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6DC8C7-540B-074F-A32D-1F79DF8190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E80696-9090-224B-9ED8-43E22758B5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3F9EBF-0E01-E545-8712-368C3D97162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938917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>
                <a:solidFill>
                  <a:srgbClr val="7CB2BE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50E4F-D9B1-1A45-8CBF-952DA2B37AA1}" type="datetime1">
              <a:rPr lang="de-DE" smtClean="0"/>
              <a:pPr>
                <a:defRPr/>
              </a:pPr>
              <a:t>20.02.24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Geschwister-Scholl-Gymnasium Velbert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DD1D2-65DC-8043-B7CE-069C6C59005B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3824321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D1A0F2-49D9-104E-8C7B-A8FC157569D0}" type="datetime1">
              <a:rPr lang="de-DE" smtClean="0"/>
              <a:pPr>
                <a:defRPr/>
              </a:pPr>
              <a:t>20.02.24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Geschwister-Scholl-Gymnasium Velbert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1F5FA-385D-7C46-A461-1CC236218841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6059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8B37AC-5F10-0D4D-9604-7924DC545A13}" type="datetime1">
              <a:rPr lang="de-DE" smtClean="0"/>
              <a:pPr>
                <a:defRPr/>
              </a:pPr>
              <a:t>20.02.24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Geschwister-Scholl-Gymnasium Velbert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015AD-8A6D-6645-A13E-C0FD4A3B9A6E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4473278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8798D5-03A2-5247-8D6B-E27C4313BFE6}" type="datetime1">
              <a:rPr lang="de-DE" smtClean="0"/>
              <a:pPr>
                <a:defRPr/>
              </a:pPr>
              <a:t>20.02.24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Geschwister-Scholl-Gymnasium Velbert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F69AF-9358-544C-92DC-3F2CE32ABFD9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5318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9158E4-7CEF-0A41-9BE1-BC5C1240654D}" type="datetime1">
              <a:rPr lang="de-DE" smtClean="0"/>
              <a:pPr>
                <a:defRPr/>
              </a:pPr>
              <a:t>20.02.24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Geschwister-Scholl-Gymnasium Velbert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1BA5D-AF1B-AC4B-81D7-110D5CB2CA07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114967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66EA93-7C23-C647-BEAB-CD9896B33573}" type="datetime1">
              <a:rPr lang="de-DE" smtClean="0"/>
              <a:pPr>
                <a:defRPr/>
              </a:pPr>
              <a:t>20.02.24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Geschwister-Scholl-Gymnasium Velbert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016D3-1422-B848-8F17-A2A6607C3243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2435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43494A-F9F6-264F-9875-E69636ED471C}" type="datetime1">
              <a:rPr lang="de-DE" smtClean="0"/>
              <a:pPr>
                <a:defRPr/>
              </a:pPr>
              <a:t>20.02.24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Geschwister-Scholl-Gymnasium Velbert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779F7-9ADA-AB45-BE64-2AEB66B9F881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830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096754-854C-524F-B2AB-EF41C2A0701E}" type="datetime1">
              <a:rPr lang="de-DE" smtClean="0"/>
              <a:pPr>
                <a:defRPr/>
              </a:pPr>
              <a:t>20.02.24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Geschwister-Scholl-Gymnasium Velbert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83B4B-D2AC-5740-9E0F-9BC7D248A1AD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6474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8BBF7-DFD1-8443-A0F9-E50F2464CC53}" type="datetime1">
              <a:rPr lang="de-DE" smtClean="0"/>
              <a:pPr>
                <a:defRPr/>
              </a:pPr>
              <a:t>20.02.24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Geschwister-Scholl-Gymnasium Velbert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0E355-5BC8-D646-9DEB-EE993830C756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35828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CF76DF-5446-6C4E-95F8-6C2685DF550E}" type="datetime1">
              <a:rPr lang="de-DE" smtClean="0"/>
              <a:pPr>
                <a:defRPr/>
              </a:pPr>
              <a:t>20.02.24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Geschwister-Scholl-Gymnasium Velbert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FBFB1-E2CC-2549-8750-E2AEF12EF353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21904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CBE44-046D-5D49-B829-6F75A209A227}" type="datetime1">
              <a:rPr lang="de-DE" smtClean="0"/>
              <a:pPr>
                <a:defRPr/>
              </a:pPr>
              <a:t>20.02.24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Geschwister-Scholl-Gymnasium Velbert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02029-31B1-6740-AABA-EC7CB6B2E1E9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94957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B75CE1-0E9A-5446-8DB1-2F51AEE1F638}" type="datetime1">
              <a:rPr lang="de-DE" smtClean="0"/>
              <a:pPr>
                <a:defRPr/>
              </a:pPr>
              <a:t>20.02.24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Geschwister-Scholl-Gymnasium Velbert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DA7CFB-B305-9141-B619-B6C87269BA36}" type="slidenum">
              <a:rPr lang="en-US" altLang="de-DE" smtClean="0"/>
              <a:pPr>
                <a:defRPr/>
              </a:pPr>
              <a:t>‹Nr.›</a:t>
            </a:fld>
            <a:endParaRPr lang="en-US" altLang="de-DE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-1980816"/>
            <a:ext cx="9930620" cy="702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</p:sldLayoutIdLst>
  <p:hf sldNum="0"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b="1" kern="1200">
          <a:solidFill>
            <a:srgbClr val="19649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/>
        <a:buChar char="•"/>
        <a:defRPr sz="1575" b="1" kern="1200">
          <a:solidFill>
            <a:srgbClr val="19649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350" b="1" kern="1200">
          <a:solidFill>
            <a:srgbClr val="7CB2BE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125" kern="1200">
          <a:solidFill>
            <a:srgbClr val="7CB2BE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gvelbert.de/wp-content/uploads/2022/06/Sozialwissenschaften-Stand-2022.pdf" TargetMode="External"/><Relationship Id="rId2" Type="http://schemas.openxmlformats.org/officeDocument/2006/relationships/hyperlink" Target="https://www.standardsicherung.schulministerium.nrw.de/cms/zentralabitur-gost/faecher/fach.php?fach=3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7F23602E-BD75-DA42-8BDA-CFAFC6B8E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149092"/>
          </a:xfrm>
        </p:spPr>
        <p:txBody>
          <a:bodyPr/>
          <a:lstStyle/>
          <a:p>
            <a:pPr eaLnBrk="1" hangingPunct="1"/>
            <a:r>
              <a:rPr lang="de-DE" altLang="de-DE" dirty="0"/>
              <a:t>Das Fach Sozialwissenschaften in der Oberstufe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446105-28C8-C040-8889-487D880D8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858" y="2469228"/>
            <a:ext cx="6858000" cy="1832500"/>
          </a:xfrm>
        </p:spPr>
        <p:txBody>
          <a:bodyPr>
            <a:normAutofit/>
          </a:bodyPr>
          <a:lstStyle/>
          <a:p>
            <a:pPr eaLnBrk="1" hangingPunct="1">
              <a:buFont typeface="Wingdings 2" charset="0"/>
              <a:buNone/>
              <a:defRPr/>
            </a:pPr>
            <a:r>
              <a:rPr lang="de-DE" sz="1800" dirty="0">
                <a:solidFill>
                  <a:schemeClr val="tx2"/>
                </a:solidFill>
                <a:ea typeface="ＭＳ Ｐゴシック" charset="0"/>
              </a:rPr>
              <a:t>Politische Mündigkeit</a:t>
            </a:r>
          </a:p>
          <a:p>
            <a:pPr eaLnBrk="1" hangingPunct="1">
              <a:buFont typeface="Wingdings 2" charset="0"/>
              <a:buNone/>
              <a:defRPr/>
            </a:pPr>
            <a:endParaRPr lang="de-DE" sz="1800" dirty="0">
              <a:solidFill>
                <a:schemeClr val="tx2"/>
              </a:solidFill>
              <a:ea typeface="ＭＳ Ｐゴシック" charset="0"/>
            </a:endParaRPr>
          </a:p>
          <a:p>
            <a:pPr eaLnBrk="1" hangingPunct="1">
              <a:buFont typeface="Wingdings 2" charset="0"/>
              <a:buNone/>
              <a:defRPr/>
            </a:pPr>
            <a:endParaRPr lang="de-DE" sz="1800" dirty="0">
              <a:solidFill>
                <a:schemeClr val="tx2"/>
              </a:solidFill>
              <a:ea typeface="ＭＳ Ｐゴシック" charset="0"/>
            </a:endParaRPr>
          </a:p>
          <a:p>
            <a:pPr eaLnBrk="1" hangingPunct="1">
              <a:buFont typeface="Wingdings 2" charset="0"/>
              <a:buNone/>
              <a:defRPr/>
            </a:pPr>
            <a:endParaRPr lang="de-DE" sz="1800" dirty="0">
              <a:solidFill>
                <a:schemeClr val="tx2"/>
              </a:solidFill>
              <a:ea typeface="ＭＳ Ｐゴシック" charset="0"/>
            </a:endParaRPr>
          </a:p>
          <a:p>
            <a:pPr eaLnBrk="1" hangingPunct="1">
              <a:buFont typeface="Wingdings 2" charset="0"/>
              <a:buNone/>
              <a:defRPr/>
            </a:pPr>
            <a:r>
              <a:rPr lang="de-DE" sz="1800" dirty="0">
                <a:solidFill>
                  <a:schemeClr val="tx2"/>
                </a:solidFill>
                <a:ea typeface="ＭＳ Ｐゴシック" charset="0"/>
              </a:rPr>
              <a:t>Demokratiefähigkeit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09E165-FED9-FA40-A927-B7C38A4E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err="1"/>
              <a:t>Geschwister</a:t>
            </a:r>
            <a:r>
              <a:rPr lang="en-US"/>
              <a:t>-Scholl-Gymnasium Velbert</a:t>
            </a:r>
          </a:p>
        </p:txBody>
      </p:sp>
      <p:sp>
        <p:nvSpPr>
          <p:cNvPr id="23" name="Textfeld 12">
            <a:extLst>
              <a:ext uri="{FF2B5EF4-FFF2-40B4-BE49-F238E27FC236}">
                <a16:creationId xmlns:a16="http://schemas.microsoft.com/office/drawing/2014/main" id="{815C0025-34B5-4844-91D7-0835286207D1}"/>
              </a:ext>
            </a:extLst>
          </p:cNvPr>
          <p:cNvSpPr txBox="1">
            <a:spLocks noChangeArrowheads="1"/>
          </p:cNvSpPr>
          <p:nvPr/>
        </p:nvSpPr>
        <p:spPr bwMode="auto">
          <a:xfrm rot="495186">
            <a:off x="5248750" y="3032139"/>
            <a:ext cx="376958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7A500A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4781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100" dirty="0">
                <a:solidFill>
                  <a:schemeClr val="accent2">
                    <a:lumMod val="75000"/>
                  </a:schemeClr>
                </a:solidFill>
              </a:rPr>
              <a:t>Demokratie in Deutschland: Zeitlos oder überholt?</a:t>
            </a:r>
          </a:p>
        </p:txBody>
      </p:sp>
      <p:sp>
        <p:nvSpPr>
          <p:cNvPr id="24" name="Textfeld 12">
            <a:extLst>
              <a:ext uri="{FF2B5EF4-FFF2-40B4-BE49-F238E27FC236}">
                <a16:creationId xmlns:a16="http://schemas.microsoft.com/office/drawing/2014/main" id="{815C0025-34B5-4844-91D7-0835286207D1}"/>
              </a:ext>
            </a:extLst>
          </p:cNvPr>
          <p:cNvSpPr txBox="1">
            <a:spLocks noChangeArrowheads="1"/>
          </p:cNvSpPr>
          <p:nvPr/>
        </p:nvSpPr>
        <p:spPr bwMode="auto">
          <a:xfrm rot="-730543">
            <a:off x="739354" y="2625937"/>
            <a:ext cx="3009756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7A500A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4781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de-DE" altLang="de-DE" sz="2100" dirty="0">
                <a:solidFill>
                  <a:schemeClr val="accent2">
                    <a:lumMod val="75000"/>
                  </a:schemeClr>
                </a:solidFill>
              </a:rPr>
              <a:t>Wir haben nur eine Erde – Wie können wir sie schützen?</a:t>
            </a:r>
          </a:p>
        </p:txBody>
      </p:sp>
      <p:sp>
        <p:nvSpPr>
          <p:cNvPr id="27" name="Textfeld 12">
            <a:extLst>
              <a:ext uri="{FF2B5EF4-FFF2-40B4-BE49-F238E27FC236}">
                <a16:creationId xmlns:a16="http://schemas.microsoft.com/office/drawing/2014/main" id="{815C0025-34B5-4844-91D7-0835286207D1}"/>
              </a:ext>
            </a:extLst>
          </p:cNvPr>
          <p:cNvSpPr txBox="1">
            <a:spLocks noChangeArrowheads="1"/>
          </p:cNvSpPr>
          <p:nvPr/>
        </p:nvSpPr>
        <p:spPr bwMode="auto">
          <a:xfrm rot="21286537">
            <a:off x="5627489" y="1902376"/>
            <a:ext cx="283758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7A500A"/>
              </a:buClr>
              <a:buSzPct val="75000"/>
              <a:buFont typeface="Wingdings 2" pitchFamily="2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4781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7752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de-DE" altLang="de-DE" sz="1350" dirty="0">
                <a:solidFill>
                  <a:schemeClr val="accent2">
                    <a:lumMod val="75000"/>
                  </a:schemeClr>
                </a:solidFill>
              </a:rPr>
              <a:t>Geld regiert die Welt?!</a:t>
            </a:r>
            <a:endParaRPr lang="de-DE" altLang="de-DE" sz="135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>
            <a:extLst>
              <a:ext uri="{FF2B5EF4-FFF2-40B4-BE49-F238E27FC236}">
                <a16:creationId xmlns:a16="http://schemas.microsoft.com/office/drawing/2014/main" id="{6131D064-932C-E149-9269-25BC6E907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6B4508"/>
                </a:solidFill>
              </a:rPr>
              <a:t>Besonderheiten des Faches in der Oberstufe</a:t>
            </a:r>
          </a:p>
        </p:txBody>
      </p:sp>
      <p:sp>
        <p:nvSpPr>
          <p:cNvPr id="17411" name="Inhaltsplatzhalter 3">
            <a:extLst>
              <a:ext uri="{FF2B5EF4-FFF2-40B4-BE49-F238E27FC236}">
                <a16:creationId xmlns:a16="http://schemas.microsoft.com/office/drawing/2014/main" id="{40FFB965-621C-1940-A0EB-2E4AFB992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de-DE" dirty="0"/>
              <a:t>Die Sozialwissenschaften befassen sich mit drei verschiedenen Teilbereichen</a:t>
            </a:r>
          </a:p>
          <a:p>
            <a:endParaRPr lang="de-DE" altLang="de-DE" dirty="0"/>
          </a:p>
          <a:p>
            <a:endParaRPr lang="de-DE" altLang="de-DE" dirty="0"/>
          </a:p>
        </p:txBody>
      </p:sp>
      <p:sp>
        <p:nvSpPr>
          <p:cNvPr id="17410" name="Fußzeilenplatzhalter 2">
            <a:extLst>
              <a:ext uri="{FF2B5EF4-FFF2-40B4-BE49-F238E27FC236}">
                <a16:creationId xmlns:a16="http://schemas.microsoft.com/office/drawing/2014/main" id="{50D1F558-34D4-DA47-A7D1-105FFBBCE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ea typeface="MS PGothic" pitchFamily="34" charset="-128"/>
              </a:rPr>
              <a:t>Geschwister-Scholl-Gymnasium Velbert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652D29E-F87B-C200-24E8-29CCB40FF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267" y="1831059"/>
            <a:ext cx="2858503" cy="233982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8E5FD63-B173-89E5-B7C1-E4DC888D807E}"/>
              </a:ext>
            </a:extLst>
          </p:cNvPr>
          <p:cNvSpPr txBox="1"/>
          <p:nvPr/>
        </p:nvSpPr>
        <p:spPr>
          <a:xfrm>
            <a:off x="4427621" y="1925419"/>
            <a:ext cx="36672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accent4">
                    <a:lumMod val="75000"/>
                  </a:schemeClr>
                </a:solidFill>
              </a:rPr>
              <a:t>Das Fach Politik aus der Sek. I wird zum Fach Sozialwissenschaften und besteht aus den drei Teilbereichen:</a:t>
            </a:r>
          </a:p>
          <a:p>
            <a:endParaRPr lang="de-DE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</a:rPr>
              <a:t>Soziologie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</a:rPr>
              <a:t>Politik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</a:rPr>
              <a:t>Wirtschaft</a:t>
            </a:r>
          </a:p>
        </p:txBody>
      </p:sp>
    </p:spTree>
    <p:extLst>
      <p:ext uri="{BB962C8B-B14F-4D97-AF65-F5344CB8AC3E}">
        <p14:creationId xmlns:p14="http://schemas.microsoft.com/office/powerpoint/2010/main" val="14350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>
            <a:extLst>
              <a:ext uri="{FF2B5EF4-FFF2-40B4-BE49-F238E27FC236}">
                <a16:creationId xmlns:a16="http://schemas.microsoft.com/office/drawing/2014/main" id="{6131D064-932C-E149-9269-25BC6E907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6B4508"/>
                </a:solidFill>
              </a:rPr>
              <a:t>Themen und Inhalte des Faches in der Oberstufe</a:t>
            </a:r>
          </a:p>
        </p:txBody>
      </p:sp>
      <p:sp>
        <p:nvSpPr>
          <p:cNvPr id="17411" name="Inhaltsplatzhalter 3">
            <a:extLst>
              <a:ext uri="{FF2B5EF4-FFF2-40B4-BE49-F238E27FC236}">
                <a16:creationId xmlns:a16="http://schemas.microsoft.com/office/drawing/2014/main" id="{40FFB965-621C-1940-A0EB-2E4AFB992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2680"/>
            <a:ext cx="7886700" cy="370458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 dirty="0"/>
              <a:t>Folgende Fragestellungen leiten uns durch die Oberstufe: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de-DE" altLang="de-DE" dirty="0"/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Einführungsphase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de-DE" altLang="de-DE" dirty="0"/>
          </a:p>
          <a:p>
            <a:pPr lvl="1" eaLnBrk="1" hangingPunct="1">
              <a:lnSpc>
                <a:spcPct val="90000"/>
              </a:lnSpc>
            </a:pPr>
            <a:r>
              <a:rPr lang="de-DE" altLang="de-DE" dirty="0"/>
              <a:t>Individuum und Gesellschaft</a:t>
            </a:r>
          </a:p>
          <a:p>
            <a:pPr lvl="2"/>
            <a:r>
              <a:rPr lang="de-DE" altLang="de-DE" dirty="0"/>
              <a:t>Wer/Was prägt uns beim Erwachsen werden?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dirty="0"/>
              <a:t>Politische Strukturen, Prozesse und Partizipationsmöglichkeiten </a:t>
            </a:r>
          </a:p>
          <a:p>
            <a:pPr lvl="2"/>
            <a:r>
              <a:rPr lang="de-DE" altLang="de-DE" sz="975" b="0" dirty="0"/>
              <a:t>Was kann unsere Demokratie leisten? Und was kann sie leisten? Und was kann sie aushalten?  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dirty="0"/>
              <a:t>Die Soziale Marktwirtschaft</a:t>
            </a:r>
          </a:p>
          <a:p>
            <a:pPr lvl="2"/>
            <a:r>
              <a:rPr lang="de-DE" altLang="de-DE" dirty="0"/>
              <a:t>Eine Erfolgsgeschichte?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9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de-DE" altLang="de-DE" sz="900" dirty="0"/>
          </a:p>
        </p:txBody>
      </p:sp>
      <p:sp>
        <p:nvSpPr>
          <p:cNvPr id="17410" name="Fußzeilenplatzhalter 2">
            <a:extLst>
              <a:ext uri="{FF2B5EF4-FFF2-40B4-BE49-F238E27FC236}">
                <a16:creationId xmlns:a16="http://schemas.microsoft.com/office/drawing/2014/main" id="{50D1F558-34D4-DA47-A7D1-105FFBBCE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ea typeface="MS PGothic" pitchFamily="34" charset="-128"/>
              </a:rPr>
              <a:t>Geschwister-Scholl-Gymnasium Velbert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5A4C9-2CDA-CC46-A9FD-46532B53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>
                <a:solidFill>
                  <a:srgbClr val="6B4508"/>
                </a:solidFill>
              </a:rPr>
              <a:t>Themen und Inhalte des Faches in der Oberstufe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F8F34F-6A60-3564-BB2D-0CC3CD0AB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4657"/>
            <a:ext cx="7886700" cy="346806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de-DE" altLang="de-DE" dirty="0"/>
              <a:t>Qualifikationsphase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de-DE" altLang="de-DE" dirty="0"/>
          </a:p>
          <a:p>
            <a:pPr lvl="1" eaLnBrk="1" hangingPunct="1">
              <a:lnSpc>
                <a:spcPct val="90000"/>
              </a:lnSpc>
            </a:pPr>
            <a:r>
              <a:rPr lang="de-DE" altLang="de-DE" dirty="0"/>
              <a:t>Wirtschaftspolitik </a:t>
            </a:r>
          </a:p>
          <a:p>
            <a:pPr lvl="2"/>
            <a:r>
              <a:rPr lang="de-DE" altLang="de-DE" dirty="0"/>
              <a:t>Das Wachstumsdilemma</a:t>
            </a:r>
          </a:p>
          <a:p>
            <a:pPr lvl="2"/>
            <a:r>
              <a:rPr lang="de-DE" altLang="de-DE" dirty="0"/>
              <a:t>Warum geht es nicht immer aufwärts? Marktwirtschaft zwischen Boom und Krise</a:t>
            </a:r>
          </a:p>
          <a:p>
            <a:pPr lvl="2"/>
            <a:r>
              <a:rPr lang="de-DE" altLang="de-DE" dirty="0"/>
              <a:t>Lenken oder Loslassen? – Staatliche Wirtschaftspolitik 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dirty="0"/>
              <a:t>Strukturen sozialer Ungleichheit, sozialer Wandel und soziale Sicherung </a:t>
            </a:r>
          </a:p>
          <a:p>
            <a:pPr lvl="2"/>
            <a:r>
              <a:rPr lang="de-DE" altLang="de-DE" dirty="0"/>
              <a:t>Wie weit ist es von unten nach oben? Dimensionen, Trend, Theorien und Auswirkungen sozialer Ungleichheit</a:t>
            </a:r>
          </a:p>
          <a:p>
            <a:pPr lvl="2"/>
            <a:r>
              <a:rPr lang="de-DE" altLang="de-DE" dirty="0"/>
              <a:t>Milieuorientierte Modelle als Ansätze strategischer Marktentscheidungen</a:t>
            </a:r>
          </a:p>
          <a:p>
            <a:pPr lvl="2"/>
            <a:r>
              <a:rPr lang="de-DE" altLang="de-DE" dirty="0"/>
              <a:t>Welchen Sozialstaat brauchen wir?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dirty="0"/>
              <a:t>Europäische Union</a:t>
            </a:r>
          </a:p>
          <a:p>
            <a:pPr lvl="2"/>
            <a:r>
              <a:rPr lang="de-DE" altLang="de-DE" dirty="0"/>
              <a:t>Was haben wir überhaupt mit Europa zu tun? Der europäische Integrationsprozess</a:t>
            </a:r>
          </a:p>
          <a:p>
            <a:pPr lvl="2"/>
            <a:r>
              <a:rPr lang="de-DE" altLang="de-DE" dirty="0"/>
              <a:t>Welche Zukunft hat Europa? Potenzial und Krisen des großen Europa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dirty="0"/>
              <a:t>Globale Strukturen und Prozesse </a:t>
            </a:r>
          </a:p>
          <a:p>
            <a:pPr lvl="2"/>
            <a:r>
              <a:rPr lang="de-DE" altLang="de-DE" dirty="0"/>
              <a:t>Geschlossene Gesellschaft? – Migration und gesellschaftliche Integration</a:t>
            </a:r>
          </a:p>
          <a:p>
            <a:pPr lvl="2"/>
            <a:r>
              <a:rPr lang="de-DE" altLang="de-DE" dirty="0"/>
              <a:t>Reichtum auf Kosten der Armen? – Internationale Wirtschaftsbeziehungen und ihre Wirkungen</a:t>
            </a:r>
          </a:p>
          <a:p>
            <a:pPr lvl="2"/>
            <a:r>
              <a:rPr lang="de-DE" altLang="de-DE" dirty="0"/>
              <a:t>Internationale Friedens- und Sicherheitspolitik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703B491-BEF5-DD51-6ECE-480FFE9DB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Geschwister-Scholl-Gymnasium Velbert</a:t>
            </a:r>
          </a:p>
        </p:txBody>
      </p:sp>
    </p:spTree>
    <p:extLst>
      <p:ext uri="{BB962C8B-B14F-4D97-AF65-F5344CB8AC3E}">
        <p14:creationId xmlns:p14="http://schemas.microsoft.com/office/powerpoint/2010/main" val="383735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>
            <a:extLst>
              <a:ext uri="{FF2B5EF4-FFF2-40B4-BE49-F238E27FC236}">
                <a16:creationId xmlns:a16="http://schemas.microsoft.com/office/drawing/2014/main" id="{6131D064-932C-E149-9269-25BC6E907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6B4508"/>
                </a:solidFill>
              </a:rPr>
              <a:t>Anforderungen des Faches in der Oberstufe</a:t>
            </a:r>
          </a:p>
        </p:txBody>
      </p:sp>
      <p:sp>
        <p:nvSpPr>
          <p:cNvPr id="17411" name="Inhaltsplatzhalter 3">
            <a:extLst>
              <a:ext uri="{FF2B5EF4-FFF2-40B4-BE49-F238E27FC236}">
                <a16:creationId xmlns:a16="http://schemas.microsoft.com/office/drawing/2014/main" id="{40FFB965-621C-1940-A0EB-2E4AFB992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Bereitschaft zur regelmäßigen und aktiven Mitarbeit</a:t>
            </a:r>
            <a:endParaRPr lang="de-DE" altLang="de-DE" b="0" dirty="0"/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(Re-)Aktivierung und Erweiterung der Kenntnisse und Fertigkeiten aus der Sekundarstufe I, z.B. politische Strukturen in Deutschland, die Europäische Union, wirtschaftliche Grundlagen</a:t>
            </a:r>
          </a:p>
          <a:p>
            <a:pPr lvl="1"/>
            <a:r>
              <a:rPr lang="de-DE" altLang="de-DE" dirty="0"/>
              <a:t>Vieles wird im Rahmen des Unterrichts auch wieder angesprochen und dabei wiederholt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Engagement in verschiedenen Arbeitsformen: allein, im Team oder im Plenum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Vor- und Nachbereitung des Unterrichts, ggf. Klausurvorbereitung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Kritische und produktive Auseinandersetzung mit politischen Texten und Kommentaren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 Arbeit mit Fachmethoden, Fachbegriffen und Fachsprache</a:t>
            </a:r>
            <a:endParaRPr lang="de-DE" altLang="de-DE" dirty="0">
              <a:solidFill>
                <a:schemeClr val="accent3"/>
              </a:solidFill>
            </a:endParaRPr>
          </a:p>
        </p:txBody>
      </p:sp>
      <p:sp>
        <p:nvSpPr>
          <p:cNvPr id="17410" name="Fußzeilenplatzhalter 2">
            <a:extLst>
              <a:ext uri="{FF2B5EF4-FFF2-40B4-BE49-F238E27FC236}">
                <a16:creationId xmlns:a16="http://schemas.microsoft.com/office/drawing/2014/main" id="{50D1F558-34D4-DA47-A7D1-105FFBBCE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ea typeface="MS PGothic" pitchFamily="34" charset="-128"/>
              </a:rPr>
              <a:t>Geschwister-Scholl-Gymnasium Velbert</a:t>
            </a:r>
          </a:p>
        </p:txBody>
      </p:sp>
    </p:spTree>
    <p:extLst>
      <p:ext uri="{BB962C8B-B14F-4D97-AF65-F5344CB8AC3E}">
        <p14:creationId xmlns:p14="http://schemas.microsoft.com/office/powerpoint/2010/main" val="226409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>
            <a:extLst>
              <a:ext uri="{FF2B5EF4-FFF2-40B4-BE49-F238E27FC236}">
                <a16:creationId xmlns:a16="http://schemas.microsoft.com/office/drawing/2014/main" id="{6131D064-932C-E149-9269-25BC6E907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de-DE" sz="2400" dirty="0">
                <a:solidFill>
                  <a:srgbClr val="6B4508"/>
                </a:solidFill>
              </a:rPr>
              <a:t>Bedeutung und Relevanz für die Schul- und Berufslaufbahn</a:t>
            </a:r>
          </a:p>
        </p:txBody>
      </p:sp>
      <p:sp>
        <p:nvSpPr>
          <p:cNvPr id="17411" name="Inhaltsplatzhalter 3">
            <a:extLst>
              <a:ext uri="{FF2B5EF4-FFF2-40B4-BE49-F238E27FC236}">
                <a16:creationId xmlns:a16="http://schemas.microsoft.com/office/drawing/2014/main" id="{40FFB965-621C-1940-A0EB-2E4AFB992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198" y="1965495"/>
            <a:ext cx="3809924" cy="2288872"/>
          </a:xfrm>
        </p:spPr>
        <p:txBody>
          <a:bodyPr>
            <a:normAutofit fontScale="92500" lnSpcReduction="10000"/>
          </a:bodyPr>
          <a:lstStyle/>
          <a:p>
            <a:r>
              <a:rPr lang="de-DE" altLang="de-DE" dirty="0"/>
              <a:t>An vielen Hochschulen kann Sozialwissenschaften studiert werden. Zudem kommen Teilbereiche der Sozialwissenschaften in vielen verwandten Studiengängen vor, z.B. Politologie, BWL, VWL, Soziologie, …</a:t>
            </a:r>
          </a:p>
          <a:p>
            <a:r>
              <a:rPr lang="de-DE" altLang="de-DE" dirty="0"/>
              <a:t>Die Sozialwissenschaften beschäftigen sich mit Fragen aus unserem Alltagsleben. Viele Problemstellungen und aktuelle Krisen lassen sich erklären oder analysieren. </a:t>
            </a:r>
          </a:p>
          <a:p>
            <a:r>
              <a:rPr lang="de-DE" altLang="de-DE" dirty="0"/>
              <a:t>Problemlösungsdenken wird gefördert</a:t>
            </a:r>
          </a:p>
        </p:txBody>
      </p:sp>
      <p:sp>
        <p:nvSpPr>
          <p:cNvPr id="17410" name="Fußzeilenplatzhalter 2">
            <a:extLst>
              <a:ext uri="{FF2B5EF4-FFF2-40B4-BE49-F238E27FC236}">
                <a16:creationId xmlns:a16="http://schemas.microsoft.com/office/drawing/2014/main" id="{50D1F558-34D4-DA47-A7D1-105FFBBCE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>
                <a:ea typeface="MS PGothic" pitchFamily="34" charset="-128"/>
              </a:rPr>
              <a:t>Geschwister</a:t>
            </a:r>
            <a:r>
              <a:rPr lang="en-US" dirty="0">
                <a:ea typeface="MS PGothic" pitchFamily="34" charset="-128"/>
              </a:rPr>
              <a:t>-Scholl-Gymnasium Velbert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7B91676-850B-1831-5664-0EECDDC32313}"/>
              </a:ext>
            </a:extLst>
          </p:cNvPr>
          <p:cNvSpPr txBox="1"/>
          <p:nvPr/>
        </p:nvSpPr>
        <p:spPr>
          <a:xfrm>
            <a:off x="405941" y="1077241"/>
            <a:ext cx="8109409" cy="819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altLang="de-DE" sz="1575" b="1" dirty="0">
                <a:solidFill>
                  <a:schemeClr val="tx2"/>
                </a:solidFill>
              </a:rPr>
              <a:t>Sozialwissenschaften kann als Gesellschaftswissenschaft im Abitur auftreten (Aufgaben -feld II), wenn es durchgängig seit Q1 schriftlich belegt ist. Es kann als schriftliches oder mündliches Abiturfach gewählt werden.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65F7073-A7A4-6324-6791-F0B62EA3DD7F}"/>
              </a:ext>
            </a:extLst>
          </p:cNvPr>
          <p:cNvSpPr txBox="1"/>
          <p:nvPr/>
        </p:nvSpPr>
        <p:spPr>
          <a:xfrm>
            <a:off x="7677507" y="3601322"/>
            <a:ext cx="19381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Quelle: Uni Siegen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167E560-7BF9-A38D-0CE5-A4A2512EC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84518"/>
            <a:ext cx="4158114" cy="144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7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>
            <a:extLst>
              <a:ext uri="{FF2B5EF4-FFF2-40B4-BE49-F238E27FC236}">
                <a16:creationId xmlns:a16="http://schemas.microsoft.com/office/drawing/2014/main" id="{6131D064-932C-E149-9269-25BC6E907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solidFill>
                  <a:srgbClr val="6B4508"/>
                </a:solidFill>
              </a:rPr>
              <a:t>Weitere Hinweise und Ansprechpartner</a:t>
            </a:r>
          </a:p>
        </p:txBody>
      </p:sp>
      <p:sp>
        <p:nvSpPr>
          <p:cNvPr id="17411" name="Inhaltsplatzhalter 3">
            <a:extLst>
              <a:ext uri="{FF2B5EF4-FFF2-40B4-BE49-F238E27FC236}">
                <a16:creationId xmlns:a16="http://schemas.microsoft.com/office/drawing/2014/main" id="{40FFB965-621C-1940-A0EB-2E4AFB992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dirty="0"/>
              <a:t>Die genauen Anforderungen für das Zentralabitur sind jeweils aktuell unter diesem Link zu finden: </a:t>
            </a:r>
          </a:p>
          <a:p>
            <a:pPr lvl="1" eaLnBrk="1" hangingPunct="1">
              <a:lnSpc>
                <a:spcPct val="90000"/>
              </a:lnSpc>
            </a:pPr>
            <a:r>
              <a:rPr lang="de-DE" altLang="de-DE" sz="1100" dirty="0">
                <a:hlinkClick r:id="rId2"/>
              </a:rPr>
              <a:t>https://www.standardsicherung.schulministerium.nrw.de/cms/zentralabitur-gost/faecher/fach.php?fach=30</a:t>
            </a:r>
            <a:endParaRPr lang="de-DE" altLang="de-DE" sz="1100" dirty="0"/>
          </a:p>
          <a:p>
            <a:pPr lvl="1" eaLnBrk="1" hangingPunct="1">
              <a:lnSpc>
                <a:spcPct val="90000"/>
              </a:lnSpc>
            </a:pPr>
            <a:endParaRPr lang="de-DE" altLang="de-DE" sz="900" dirty="0"/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Details zur Umsetzung des schulinternen Curriculums für das Fach Sozialwissenschaften in der S II finden sich unter diesem Link:</a:t>
            </a:r>
          </a:p>
          <a:p>
            <a:pPr lvl="1"/>
            <a:r>
              <a:rPr lang="de-DE" altLang="de-DE" sz="1100" dirty="0">
                <a:hlinkClick r:id="rId3"/>
              </a:rPr>
              <a:t>https://www.gsgvelbert.de/wp-content/uploads/2022/06/Sozialwissenschaften-Stand-2022.pdf</a:t>
            </a:r>
            <a:endParaRPr lang="de-DE" altLang="de-DE" sz="1100" dirty="0"/>
          </a:p>
          <a:p>
            <a:pPr lvl="1"/>
            <a:endParaRPr lang="de-DE" altLang="de-DE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de-DE" altLang="de-DE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 dirty="0"/>
              <a:t>Bei weiteren Fragen stehen wir alle als Ansprechpartner zur Verfügung:</a:t>
            </a:r>
          </a:p>
          <a:p>
            <a:pPr marL="257175" lvl="1" indent="0">
              <a:buNone/>
            </a:pPr>
            <a:r>
              <a:rPr lang="de-DE" altLang="de-DE" dirty="0"/>
              <a:t>Die Fachlehrer für das Fach Sozialwissenschaften: </a:t>
            </a:r>
          </a:p>
          <a:p>
            <a:pPr marL="257175" lvl="1" indent="0">
              <a:buNone/>
            </a:pPr>
            <a:r>
              <a:rPr lang="de-DE" altLang="de-DE" dirty="0"/>
              <a:t>	Herr Leonhardt, Herr Fehler, Frau Wolf, Frau Lindemann, Frau Brock</a:t>
            </a:r>
          </a:p>
        </p:txBody>
      </p:sp>
      <p:sp>
        <p:nvSpPr>
          <p:cNvPr id="17410" name="Fußzeilenplatzhalter 2">
            <a:extLst>
              <a:ext uri="{FF2B5EF4-FFF2-40B4-BE49-F238E27FC236}">
                <a16:creationId xmlns:a16="http://schemas.microsoft.com/office/drawing/2014/main" id="{50D1F558-34D4-DA47-A7D1-105FFBBCE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ea typeface="MS PGothic" pitchFamily="34" charset="-128"/>
              </a:rPr>
              <a:t>Geschwister-Scholl-Gymnasium Velbert</a:t>
            </a:r>
          </a:p>
        </p:txBody>
      </p:sp>
    </p:spTree>
    <p:extLst>
      <p:ext uri="{BB962C8B-B14F-4D97-AF65-F5344CB8AC3E}">
        <p14:creationId xmlns:p14="http://schemas.microsoft.com/office/powerpoint/2010/main" val="1784147212"/>
      </p:ext>
    </p:extLst>
  </p:cSld>
  <p:clrMapOvr>
    <a:masterClrMapping/>
  </p:clrMapOvr>
</p:sld>
</file>

<file path=ppt/theme/theme1.xml><?xml version="1.0" encoding="utf-8"?>
<a:theme xmlns:a="http://schemas.openxmlformats.org/drawingml/2006/main" name="GSG-Präsentationen">
  <a:themeElements>
    <a:clrScheme name="GSG-Präsentationen">
      <a:dk1>
        <a:srgbClr val="000000"/>
      </a:dk1>
      <a:lt1>
        <a:srgbClr val="F1F1F3"/>
      </a:lt1>
      <a:dk2>
        <a:srgbClr val="196491"/>
      </a:dk2>
      <a:lt2>
        <a:srgbClr val="E7E6E6"/>
      </a:lt2>
      <a:accent1>
        <a:srgbClr val="ECE7DA"/>
      </a:accent1>
      <a:accent2>
        <a:srgbClr val="CAE9E3"/>
      </a:accent2>
      <a:accent3>
        <a:srgbClr val="7CB2BE"/>
      </a:accent3>
      <a:accent4>
        <a:srgbClr val="196491"/>
      </a:accent4>
      <a:accent5>
        <a:srgbClr val="424242"/>
      </a:accent5>
      <a:accent6>
        <a:srgbClr val="C0C0C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SG-Präsentationen" id="{83929427-3BDE-6641-80B7-F717401B49B3}" vid="{CDCB81A5-99EB-AD4C-BC2A-84FF50913C74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GSG-Präsentationen</Template>
  <TotalTime>0</TotalTime>
  <Words>571</Words>
  <Application>Microsoft Macintosh PowerPoint</Application>
  <PresentationFormat>Bildschirmpräsentation (16:9)</PresentationFormat>
  <Paragraphs>77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Wingdings</vt:lpstr>
      <vt:lpstr>Wingdings 2</vt:lpstr>
      <vt:lpstr>GSG-Präsentationen</vt:lpstr>
      <vt:lpstr>Das Fach Sozialwissenschaften in der Oberstufe</vt:lpstr>
      <vt:lpstr>Besonderheiten des Faches in der Oberstufe</vt:lpstr>
      <vt:lpstr>Themen und Inhalte des Faches in der Oberstufe</vt:lpstr>
      <vt:lpstr>Themen und Inhalte des Faches in der Oberstufe</vt:lpstr>
      <vt:lpstr>Anforderungen des Faches in der Oberstufe</vt:lpstr>
      <vt:lpstr>Bedeutung und Relevanz für die Schul- und Berufslaufbahn</vt:lpstr>
      <vt:lpstr>Weitere Hinweise und Ansprechpartner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Latein oder Französisch?</dc:title>
  <dc:creator>Kai Bülte</dc:creator>
  <cp:lastModifiedBy>Barbara Lisa Leonhardt</cp:lastModifiedBy>
  <cp:revision>34</cp:revision>
  <dcterms:created xsi:type="dcterms:W3CDTF">2015-04-19T10:06:55Z</dcterms:created>
  <dcterms:modified xsi:type="dcterms:W3CDTF">2024-02-20T15:03:53Z</dcterms:modified>
</cp:coreProperties>
</file>