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1" r:id="rId5"/>
    <p:sldId id="263" r:id="rId6"/>
    <p:sldId id="278" r:id="rId7"/>
    <p:sldId id="265" r:id="rId8"/>
    <p:sldId id="264" r:id="rId9"/>
    <p:sldId id="284" r:id="rId10"/>
    <p:sldId id="268" r:id="rId11"/>
    <p:sldId id="272" r:id="rId12"/>
    <p:sldId id="274" r:id="rId13"/>
    <p:sldId id="270" r:id="rId14"/>
    <p:sldId id="273" r:id="rId15"/>
    <p:sldId id="277" r:id="rId16"/>
    <p:sldId id="271" r:id="rId17"/>
    <p:sldId id="288" r:id="rId18"/>
    <p:sldId id="285" r:id="rId19"/>
    <p:sldId id="287" r:id="rId20"/>
    <p:sldId id="275" r:id="rId21"/>
    <p:sldId id="282" r:id="rId22"/>
    <p:sldId id="286" r:id="rId23"/>
  </p:sldIdLst>
  <p:sldSz cx="12801600" cy="9601200" type="A3"/>
  <p:notesSz cx="6858000" cy="9144000"/>
  <p:defaultTextStyle>
    <a:defPPr>
      <a:defRPr lang="de-DE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03" autoAdjust="0"/>
    <p:restoredTop sz="94985" autoAdjust="0"/>
  </p:normalViewPr>
  <p:slideViewPr>
    <p:cSldViewPr snapToGrid="0" snapToObjects="1" showGuides="1">
      <p:cViewPr varScale="1">
        <p:scale>
          <a:sx n="87" d="100"/>
          <a:sy n="87" d="100"/>
        </p:scale>
        <p:origin x="60" y="642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30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>
                <a:solidFill>
                  <a:srgbClr val="7CB2BE"/>
                </a:solidFill>
              </a:defRPr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A550-ADE5-C947-B798-9BD1F8ADC3DD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D08F-1565-F24F-A057-9DA751609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57508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A550-ADE5-C947-B798-9BD1F8ADC3DD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D08F-1565-F24F-A057-9DA751609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823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61145" y="511175"/>
            <a:ext cx="2760345" cy="8136573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80110" y="511175"/>
            <a:ext cx="8121015" cy="813657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A550-ADE5-C947-B798-9BD1F8ADC3DD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D08F-1565-F24F-A057-9DA751609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515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A550-ADE5-C947-B798-9BD1F8ADC3DD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D08F-1565-F24F-A057-9DA751609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A550-ADE5-C947-B798-9BD1F8ADC3DD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D08F-1565-F24F-A057-9DA751609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06613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A550-ADE5-C947-B798-9BD1F8ADC3DD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D08F-1565-F24F-A057-9DA751609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925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1777" y="511176"/>
            <a:ext cx="11041380" cy="185578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81778" y="2353628"/>
            <a:ext cx="5415676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A550-ADE5-C947-B798-9BD1F8ADC3DD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D08F-1565-F24F-A057-9DA751609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161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A550-ADE5-C947-B798-9BD1F8ADC3DD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D08F-1565-F24F-A057-9DA751609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35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A550-ADE5-C947-B798-9BD1F8ADC3DD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D08F-1565-F24F-A057-9DA751609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9819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A550-ADE5-C947-B798-9BD1F8ADC3DD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D08F-1565-F24F-A057-9DA751609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10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A550-ADE5-C947-B798-9BD1F8ADC3DD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D08F-1565-F24F-A057-9DA751609A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89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3A550-ADE5-C947-B798-9BD1F8ADC3DD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FD08F-1565-F24F-A057-9DA751609AA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-2641088"/>
            <a:ext cx="13240826" cy="936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2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b="1" kern="1200">
          <a:solidFill>
            <a:srgbClr val="19649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/>
        <a:buChar char="•"/>
        <a:defRPr sz="2940" b="1" kern="1200">
          <a:solidFill>
            <a:srgbClr val="19649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/>
        <a:buChar char="•"/>
        <a:defRPr sz="2520" b="1" kern="1200">
          <a:solidFill>
            <a:srgbClr val="7CB2BE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/>
        <a:buChar char="•"/>
        <a:defRPr sz="2100" kern="1200">
          <a:solidFill>
            <a:srgbClr val="7CB2BE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6400" dirty="0">
                <a:solidFill>
                  <a:srgbClr val="409A88"/>
                </a:solidFill>
              </a:rPr>
              <a:t>Auf dem Weg zum Abitur 2027</a:t>
            </a:r>
            <a:br>
              <a:rPr lang="de-DE" sz="6400" dirty="0"/>
            </a:br>
            <a:r>
              <a:rPr lang="de-DE" sz="6400" dirty="0"/>
              <a:t> - die Qualifikationsphase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0200" y="5660073"/>
            <a:ext cx="9601200" cy="2318067"/>
          </a:xfrm>
        </p:spPr>
        <p:txBody>
          <a:bodyPr>
            <a:normAutofit/>
          </a:bodyPr>
          <a:lstStyle/>
          <a:p>
            <a:r>
              <a:rPr lang="de-DE" sz="3600" dirty="0"/>
              <a:t>Geschwister-Scholl-Gymnasium Velbert</a:t>
            </a:r>
          </a:p>
          <a:p>
            <a:r>
              <a:rPr lang="de-DE" sz="3600" dirty="0"/>
              <a:t>Die gymnasiale Oberstufe im neunjährigen Bildungsgang</a:t>
            </a:r>
          </a:p>
        </p:txBody>
      </p:sp>
    </p:spTree>
    <p:extLst>
      <p:ext uri="{BB962C8B-B14F-4D97-AF65-F5344CB8AC3E}">
        <p14:creationId xmlns:p14="http://schemas.microsoft.com/office/powerpoint/2010/main" val="511702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0110" y="224738"/>
            <a:ext cx="11041380" cy="1203324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409A88"/>
                </a:solidFill>
              </a:rPr>
              <a:t>Klausuren in der Q1/Q2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80110" y="1428063"/>
            <a:ext cx="11041380" cy="7220484"/>
          </a:xfrm>
        </p:spPr>
        <p:txBody>
          <a:bodyPr>
            <a:normAutofit lnSpcReduction="10000"/>
          </a:bodyPr>
          <a:lstStyle/>
          <a:p>
            <a:r>
              <a:rPr lang="de-DE" sz="3600" dirty="0"/>
              <a:t>Zwei Klausuren pro Halbjahr in</a:t>
            </a:r>
          </a:p>
          <a:p>
            <a:pPr marL="480060" lvl="1" indent="0">
              <a:buNone/>
            </a:pPr>
            <a:r>
              <a:rPr lang="de-DE" sz="3000" dirty="0"/>
              <a:t>- den angepeilten Abiturfächern</a:t>
            </a:r>
          </a:p>
          <a:p>
            <a:pPr marL="480060" lvl="1" indent="0">
              <a:buNone/>
            </a:pPr>
            <a:r>
              <a:rPr lang="de-DE" sz="3000" dirty="0"/>
              <a:t>- Deutsch</a:t>
            </a:r>
          </a:p>
          <a:p>
            <a:pPr marL="480060" lvl="1" indent="0">
              <a:buNone/>
            </a:pPr>
            <a:r>
              <a:rPr lang="de-DE" sz="3000" dirty="0"/>
              <a:t>- Mathematik</a:t>
            </a:r>
          </a:p>
          <a:p>
            <a:pPr marL="480060" lvl="1" indent="0">
              <a:buNone/>
            </a:pPr>
            <a:r>
              <a:rPr lang="de-DE" sz="3000" dirty="0"/>
              <a:t>- einer Fremdsprache</a:t>
            </a:r>
          </a:p>
          <a:p>
            <a:pPr marL="480060" lvl="1" indent="0">
              <a:buNone/>
            </a:pPr>
            <a:r>
              <a:rPr lang="de-DE" sz="3000" dirty="0"/>
              <a:t>- einer weiteren Fremdsprache oder einem naturwissenschaftlichen Fach (je nach Schwerpunkt)</a:t>
            </a:r>
            <a:endParaRPr lang="de-DE" sz="3600" dirty="0">
              <a:solidFill>
                <a:srgbClr val="196491"/>
              </a:solidFill>
            </a:endParaRPr>
          </a:p>
          <a:p>
            <a:pPr marL="240030" lvl="1">
              <a:spcBef>
                <a:spcPts val="1050"/>
              </a:spcBef>
            </a:pPr>
            <a:r>
              <a:rPr lang="de-DE" sz="3600" dirty="0">
                <a:solidFill>
                  <a:srgbClr val="196491"/>
                </a:solidFill>
              </a:rPr>
              <a:t>in Q1 wird eine Klausur durch eine Facharbeit ersetzt</a:t>
            </a:r>
          </a:p>
          <a:p>
            <a:pPr marL="240030" lvl="1">
              <a:spcBef>
                <a:spcPts val="1050"/>
              </a:spcBef>
            </a:pPr>
            <a:r>
              <a:rPr lang="de-DE" sz="3600" dirty="0">
                <a:solidFill>
                  <a:srgbClr val="196491"/>
                </a:solidFill>
              </a:rPr>
              <a:t>Kommunikationsprüfungen in den modernen Fremdsprachen</a:t>
            </a:r>
          </a:p>
          <a:p>
            <a:pPr marL="240030" lvl="1">
              <a:spcBef>
                <a:spcPts val="1050"/>
              </a:spcBef>
            </a:pPr>
            <a:r>
              <a:rPr lang="de-DE" sz="3600" dirty="0">
                <a:solidFill>
                  <a:srgbClr val="196491"/>
                </a:solidFill>
              </a:rPr>
              <a:t>Länge der Klausuren variiert zwischen GK und LK und steigt an</a:t>
            </a:r>
          </a:p>
          <a:p>
            <a:pPr marL="240030" lvl="1">
              <a:spcBef>
                <a:spcPts val="1050"/>
              </a:spcBef>
            </a:pPr>
            <a:r>
              <a:rPr lang="de-DE" sz="3600" dirty="0">
                <a:solidFill>
                  <a:srgbClr val="196491"/>
                </a:solidFill>
              </a:rPr>
              <a:t>in Q2.2: Klausuren nur noch in den Abiturfächern 1.-3. unter Abiturbedingungen (Vorabitur)</a:t>
            </a:r>
          </a:p>
        </p:txBody>
      </p:sp>
    </p:spTree>
    <p:extLst>
      <p:ext uri="{BB962C8B-B14F-4D97-AF65-F5344CB8AC3E}">
        <p14:creationId xmlns:p14="http://schemas.microsoft.com/office/powerpoint/2010/main" val="2482150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165224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409A88"/>
                </a:solidFill>
              </a:rPr>
              <a:t>Wahl der vier Abiturfächer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80110" y="1676401"/>
            <a:ext cx="11041380" cy="6971348"/>
          </a:xfrm>
        </p:spPr>
        <p:txBody>
          <a:bodyPr/>
          <a:lstStyle/>
          <a:p>
            <a:r>
              <a:rPr lang="de-DE" sz="3600" dirty="0"/>
              <a:t>Zwei Leistungskurse (LK)</a:t>
            </a:r>
          </a:p>
          <a:p>
            <a:pPr marL="480060" lvl="1" indent="0">
              <a:buNone/>
            </a:pPr>
            <a:r>
              <a:rPr lang="de-DE" sz="3000" dirty="0"/>
              <a:t>- einer davon: Deutsch oder Mathe oder fortgeführte Fremdsprache (GSG: Englisch) oder eine Naturwissenschaft</a:t>
            </a:r>
          </a:p>
          <a:p>
            <a:pPr marL="480060" lvl="1" indent="0">
              <a:buNone/>
            </a:pPr>
            <a:r>
              <a:rPr lang="de-DE" sz="3000" dirty="0"/>
              <a:t>- beide mit Abiturklausur (1. und 2. Fach)</a:t>
            </a:r>
            <a:br>
              <a:rPr lang="de-DE" sz="3000" dirty="0"/>
            </a:br>
            <a:endParaRPr lang="de-DE" sz="3000" dirty="0"/>
          </a:p>
          <a:p>
            <a:r>
              <a:rPr lang="de-DE" sz="3600" dirty="0"/>
              <a:t>Zwei Grundkurse (GK)</a:t>
            </a:r>
          </a:p>
          <a:p>
            <a:pPr marL="480060" lvl="1" indent="0">
              <a:buNone/>
            </a:pPr>
            <a:r>
              <a:rPr lang="de-DE" sz="3000" dirty="0"/>
              <a:t>- einer mit Abiturklausur (3. Fach), einer mit mündlicher Prüfung (4. Fach)</a:t>
            </a:r>
          </a:p>
          <a:p>
            <a:pPr marL="480060" lvl="1" indent="0">
              <a:buNone/>
            </a:pPr>
            <a:r>
              <a:rPr lang="de-DE" sz="3000" dirty="0"/>
              <a:t>- endgültige Festlegung zu Beginn von Q2</a:t>
            </a:r>
            <a:br>
              <a:rPr lang="de-DE" sz="3000" dirty="0"/>
            </a:br>
            <a:endParaRPr lang="de-DE" sz="3600" dirty="0"/>
          </a:p>
          <a:p>
            <a:r>
              <a:rPr lang="de-DE" sz="3600" dirty="0"/>
              <a:t>Bedingungen:</a:t>
            </a:r>
          </a:p>
          <a:p>
            <a:pPr marL="480060" lvl="1" indent="0">
              <a:buNone/>
            </a:pPr>
            <a:r>
              <a:rPr lang="de-DE" sz="3000" dirty="0"/>
              <a:t>- zwei Fächer aus Deutsch/Mathematik/Fremdsprache</a:t>
            </a:r>
          </a:p>
          <a:p>
            <a:pPr marL="480060" lvl="1" indent="0">
              <a:buNone/>
            </a:pPr>
            <a:r>
              <a:rPr lang="de-DE" sz="3000" dirty="0"/>
              <a:t>- Abdeckung aller drei Aufgabenfelder</a:t>
            </a:r>
          </a:p>
          <a:p>
            <a:pPr marL="480060" lvl="1" indent="0">
              <a:buNone/>
            </a:pPr>
            <a:r>
              <a:rPr lang="de-DE" sz="3000" dirty="0"/>
              <a:t>- Kurse bis einschließlich Q2 schriftlich belegt</a:t>
            </a:r>
          </a:p>
        </p:txBody>
      </p:sp>
    </p:spTree>
    <p:extLst>
      <p:ext uri="{BB962C8B-B14F-4D97-AF65-F5344CB8AC3E}">
        <p14:creationId xmlns:p14="http://schemas.microsoft.com/office/powerpoint/2010/main" val="309988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355724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409A88"/>
                </a:solidFill>
              </a:rPr>
              <a:t>Konsequenzen bei der Wahl der Abiturfächer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80110" y="2022475"/>
            <a:ext cx="11041380" cy="6091873"/>
          </a:xfrm>
        </p:spPr>
        <p:txBody>
          <a:bodyPr/>
          <a:lstStyle/>
          <a:p>
            <a:pPr marL="0" indent="0">
              <a:buNone/>
            </a:pPr>
            <a:r>
              <a:rPr lang="de-DE" sz="3600" dirty="0"/>
              <a:t>Abitur in …</a:t>
            </a:r>
          </a:p>
          <a:p>
            <a:pPr marL="0" indent="0">
              <a:buNone/>
            </a:pPr>
            <a:r>
              <a:rPr lang="de-DE" sz="3000" dirty="0">
                <a:solidFill>
                  <a:srgbClr val="7CB2BE"/>
                </a:solidFill>
              </a:rPr>
              <a:t>… Kunst oder Musik</a:t>
            </a:r>
          </a:p>
          <a:p>
            <a:pPr marL="0" indent="0">
              <a:buNone/>
            </a:pPr>
            <a:r>
              <a:rPr lang="de-DE" sz="3000" dirty="0">
                <a:solidFill>
                  <a:srgbClr val="7CB2BE"/>
                </a:solidFill>
              </a:rPr>
              <a:t>… zwei Fremdsprachen</a:t>
            </a:r>
          </a:p>
          <a:p>
            <a:pPr marL="0" indent="0">
              <a:buNone/>
            </a:pPr>
            <a:r>
              <a:rPr lang="de-DE" sz="3000" dirty="0">
                <a:solidFill>
                  <a:srgbClr val="7CB2BE"/>
                </a:solidFill>
              </a:rPr>
              <a:t>… zwei Gesellschaftswissenschaften</a:t>
            </a:r>
          </a:p>
          <a:p>
            <a:pPr marL="0" indent="0">
              <a:buNone/>
            </a:pPr>
            <a:r>
              <a:rPr lang="de-DE" sz="3000" dirty="0">
                <a:sym typeface="Wingdings"/>
              </a:rPr>
              <a:t>	</a:t>
            </a:r>
            <a:r>
              <a:rPr lang="de-DE" sz="3000" dirty="0">
                <a:solidFill>
                  <a:srgbClr val="409A88"/>
                </a:solidFill>
                <a:sym typeface="Wingdings"/>
              </a:rPr>
              <a:t> Mathematik ist automatisch als Abiturfach gesetzt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3600" dirty="0"/>
              <a:t>Nicht möglich ist die Wahl von …</a:t>
            </a:r>
          </a:p>
          <a:p>
            <a:pPr marL="0" indent="0">
              <a:buNone/>
            </a:pPr>
            <a:r>
              <a:rPr lang="de-DE" sz="3000" dirty="0">
                <a:solidFill>
                  <a:srgbClr val="7CB2BE"/>
                </a:solidFill>
              </a:rPr>
              <a:t>… zwei Naturwissenschaften </a:t>
            </a:r>
          </a:p>
          <a:p>
            <a:pPr marL="0" indent="0">
              <a:buNone/>
            </a:pPr>
            <a:r>
              <a:rPr lang="de-DE" sz="3000" dirty="0">
                <a:solidFill>
                  <a:srgbClr val="7CB2BE"/>
                </a:solidFill>
              </a:rPr>
              <a:t>… Naturwissenschaft + Kunst/Musik</a:t>
            </a:r>
          </a:p>
          <a:p>
            <a:pPr marL="0" indent="0">
              <a:buNone/>
            </a:pPr>
            <a:r>
              <a:rPr lang="de-DE" sz="3000" dirty="0">
                <a:solidFill>
                  <a:srgbClr val="7CB2BE"/>
                </a:solidFill>
              </a:rPr>
              <a:t>… Sport</a:t>
            </a:r>
          </a:p>
        </p:txBody>
      </p:sp>
    </p:spTree>
    <p:extLst>
      <p:ext uri="{BB962C8B-B14F-4D97-AF65-F5344CB8AC3E}">
        <p14:creationId xmlns:p14="http://schemas.microsoft.com/office/powerpoint/2010/main" val="2490270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391366"/>
          </a:xfrm>
        </p:spPr>
        <p:txBody>
          <a:bodyPr>
            <a:noAutofit/>
          </a:bodyPr>
          <a:lstStyle/>
          <a:p>
            <a:pPr algn="ctr"/>
            <a:r>
              <a:rPr lang="de-DE" sz="4800" dirty="0">
                <a:solidFill>
                  <a:srgbClr val="409A88"/>
                </a:solidFill>
              </a:rPr>
              <a:t>Bewertung in der Qualifikationsphase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80110" y="2160104"/>
            <a:ext cx="11041380" cy="6811617"/>
          </a:xfrm>
        </p:spPr>
        <p:txBody>
          <a:bodyPr>
            <a:normAutofit lnSpcReduction="10000"/>
          </a:bodyPr>
          <a:lstStyle/>
          <a:p>
            <a:r>
              <a:rPr lang="de-DE" sz="3600" dirty="0"/>
              <a:t>Noten werden in Punkte umgesetzt, die für das Abitur gesammelt werden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480060" lvl="1" indent="0">
              <a:buNone/>
            </a:pPr>
            <a:endParaRPr lang="de-DE" sz="2780" dirty="0">
              <a:solidFill>
                <a:schemeClr val="accent3"/>
              </a:solidFill>
            </a:endParaRPr>
          </a:p>
          <a:p>
            <a:pPr marL="480060" lvl="1" indent="0">
              <a:buNone/>
            </a:pPr>
            <a:r>
              <a:rPr lang="de-DE" sz="3000" dirty="0">
                <a:solidFill>
                  <a:schemeClr val="accent3"/>
                </a:solidFill>
              </a:rPr>
              <a:t>- eine 4- ist bereits ein Defizit</a:t>
            </a:r>
          </a:p>
          <a:p>
            <a:pPr marL="480060" lvl="1" indent="0">
              <a:buNone/>
            </a:pPr>
            <a:r>
              <a:rPr lang="de-DE" sz="3000" dirty="0">
                <a:solidFill>
                  <a:schemeClr val="accent3"/>
                </a:solidFill>
              </a:rPr>
              <a:t>- es gibt am Ende eines Halbjahres eine Laufbahnbescheinigung</a:t>
            </a:r>
          </a:p>
          <a:p>
            <a:pPr marL="480060" lvl="1" indent="0">
              <a:buNone/>
            </a:pPr>
            <a:r>
              <a:rPr lang="de-DE" sz="3000" dirty="0">
                <a:solidFill>
                  <a:schemeClr val="accent3"/>
                </a:solidFill>
              </a:rPr>
              <a:t>- maximal 7-8 Defizite sind erlaubt für die Zulassung zum Abitur</a:t>
            </a:r>
          </a:p>
          <a:p>
            <a:endParaRPr lang="de-DE" dirty="0"/>
          </a:p>
          <a:p>
            <a:r>
              <a:rPr lang="de-DE" sz="3600" dirty="0"/>
              <a:t>Insgesamt gilt: Zu hohe Fehlzeiten werden bei der Bewertung problematisch! </a:t>
            </a:r>
          </a:p>
          <a:p>
            <a:pPr lvl="1">
              <a:buFontTx/>
              <a:buChar char="-"/>
            </a:pPr>
            <a:r>
              <a:rPr lang="de-DE" sz="3000" dirty="0">
                <a:solidFill>
                  <a:schemeClr val="accent3"/>
                </a:solidFill>
              </a:rPr>
              <a:t>unentschuldigtes Fehlen ist eine </a:t>
            </a:r>
            <a:r>
              <a:rPr lang="de-DE" sz="3000" u="sng" dirty="0">
                <a:solidFill>
                  <a:schemeClr val="accent3"/>
                </a:solidFill>
              </a:rPr>
              <a:t>ungenügende</a:t>
            </a:r>
            <a:r>
              <a:rPr lang="de-DE" sz="3000" dirty="0">
                <a:solidFill>
                  <a:schemeClr val="accent3"/>
                </a:solidFill>
              </a:rPr>
              <a:t> Leistung,</a:t>
            </a:r>
          </a:p>
          <a:p>
            <a:pPr lvl="1">
              <a:buFontTx/>
              <a:buChar char="-"/>
            </a:pPr>
            <a:r>
              <a:rPr lang="de-DE" sz="3000" dirty="0">
                <a:solidFill>
                  <a:schemeClr val="accent3"/>
                </a:solidFill>
              </a:rPr>
              <a:t>entschuldigtes Fehlen bedeutet Zeit, die </a:t>
            </a:r>
            <a:r>
              <a:rPr lang="de-DE" sz="3000" u="sng" dirty="0">
                <a:solidFill>
                  <a:schemeClr val="accent3"/>
                </a:solidFill>
              </a:rPr>
              <a:t>nicht bewertet </a:t>
            </a:r>
            <a:r>
              <a:rPr lang="de-DE" sz="3000" dirty="0">
                <a:solidFill>
                  <a:schemeClr val="accent3"/>
                </a:solidFill>
              </a:rPr>
              <a:t>werden kann </a:t>
            </a:r>
          </a:p>
        </p:txBody>
      </p:sp>
      <p:pic>
        <p:nvPicPr>
          <p:cNvPr id="4" name="Bild 3" descr="Bildschirmfoto 2018-01-22 um 19.44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09" y="3153487"/>
            <a:ext cx="11817981" cy="118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89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317624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409A88"/>
                </a:solidFill>
              </a:rPr>
              <a:t>Zulassung zum Abitur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880110" y="1984375"/>
                <a:ext cx="11041380" cy="7105649"/>
              </a:xfrm>
            </p:spPr>
            <p:txBody>
              <a:bodyPr>
                <a:normAutofit/>
              </a:bodyPr>
              <a:lstStyle/>
              <a:p>
                <a:r>
                  <a:rPr lang="de-DE" sz="3600" dirty="0"/>
                  <a:t>Bei Einbringung von</a:t>
                </a:r>
              </a:p>
              <a:p>
                <a:pPr marL="0" indent="0">
                  <a:buNone/>
                </a:pPr>
                <a:r>
                  <a:rPr lang="de-DE" sz="3600" dirty="0"/>
                  <a:t>	</a:t>
                </a:r>
                <a:r>
                  <a:rPr lang="de-DE" sz="3000" dirty="0">
                    <a:solidFill>
                      <a:schemeClr val="accent3"/>
                    </a:solidFill>
                  </a:rPr>
                  <a:t>35-37 Kursen:	7 Defizite, davon höchstens 3 im LK</a:t>
                </a:r>
              </a:p>
              <a:p>
                <a:pPr marL="0" indent="0">
                  <a:buNone/>
                </a:pPr>
                <a:r>
                  <a:rPr lang="de-DE" sz="3000" dirty="0">
                    <a:solidFill>
                      <a:schemeClr val="accent3"/>
                    </a:solidFill>
                  </a:rPr>
                  <a:t>	38-40 Kursen:	8 Defizite, davon höchstens 3 im LK</a:t>
                </a:r>
                <a:br>
                  <a:rPr lang="de-DE" sz="3000" dirty="0">
                    <a:solidFill>
                      <a:schemeClr val="accent3"/>
                    </a:solidFill>
                  </a:rPr>
                </a:br>
                <a:endParaRPr lang="de-DE" sz="3000" dirty="0">
                  <a:solidFill>
                    <a:schemeClr val="accent3"/>
                  </a:solidFill>
                </a:endParaRPr>
              </a:p>
              <a:p>
                <a:r>
                  <a:rPr lang="de-DE" sz="3600" dirty="0"/>
                  <a:t>Kein anzurechnender Kurs darf mit 0 Punkten abgeschlossen werden.</a:t>
                </a:r>
                <a:br>
                  <a:rPr lang="de-DE" sz="3600" dirty="0"/>
                </a:br>
                <a:endParaRPr lang="de-DE" sz="3600" dirty="0"/>
              </a:p>
              <a:p>
                <a:r>
                  <a:rPr lang="de-DE" sz="3600" dirty="0"/>
                  <a:t>Im Block I müssen mindestens 200 Punkte erreicht worden sein:</a:t>
                </a:r>
                <a14:m>
                  <m:oMath xmlns:m="http://schemas.openxmlformats.org/officeDocument/2006/math">
                    <m:r>
                      <a:rPr lang="de-DE" sz="3500" b="1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              </m:t>
                    </m:r>
                    <m:r>
                      <m:rPr>
                        <m:sty m:val="p"/>
                      </m:rPr>
                      <a:rPr lang="de-DE" sz="3500" b="1">
                        <a:solidFill>
                          <a:schemeClr val="accent3"/>
                        </a:solidFill>
                      </a:rPr>
                      <m:t>EI</m:t>
                    </m:r>
                    <m:r>
                      <a:rPr lang="de-DE" sz="3500" b="1">
                        <a:solidFill>
                          <a:schemeClr val="accent3"/>
                        </a:solidFill>
                      </a:rPr>
                      <m:t>= </m:t>
                    </m:r>
                    <m:f>
                      <m:fPr>
                        <m:ctrlPr>
                          <a:rPr lang="de-DE" sz="3500" b="1">
                            <a:solidFill>
                              <a:schemeClr val="accent3"/>
                            </a:solidFill>
                          </a:rPr>
                        </m:ctrlPr>
                      </m:fPr>
                      <m:num>
                        <m:r>
                          <a:rPr lang="de-DE" sz="3500" b="1">
                            <a:solidFill>
                              <a:schemeClr val="accent3"/>
                            </a:solidFill>
                          </a:rPr>
                          <m:t>𝑃</m:t>
                        </m:r>
                      </m:num>
                      <m:den>
                        <m:r>
                          <a:rPr lang="de-DE" sz="3500" b="1">
                            <a:solidFill>
                              <a:schemeClr val="accent3"/>
                            </a:solidFill>
                          </a:rPr>
                          <m:t>𝑆</m:t>
                        </m:r>
                      </m:den>
                    </m:f>
                    <m:r>
                      <a:rPr lang="de-DE" sz="3500" b="1">
                        <a:solidFill>
                          <a:schemeClr val="accent3"/>
                        </a:solidFill>
                      </a:rPr>
                      <m:t> ∙40</m:t>
                    </m:r>
                  </m:oMath>
                </a14:m>
                <a:endParaRPr lang="de-DE" sz="3000" b="1" dirty="0">
                  <a:solidFill>
                    <a:schemeClr val="accent3"/>
                  </a:solidFill>
                </a:endParaRPr>
              </a:p>
              <a:p>
                <a:pPr marL="960120" lvl="2" indent="0">
                  <a:buNone/>
                </a:pPr>
                <a:r>
                  <a:rPr lang="de-DE" sz="3000" b="1" dirty="0">
                    <a:solidFill>
                      <a:schemeClr val="accent3"/>
                    </a:solidFill>
                  </a:rPr>
                  <a:t>EI	Ergebnis Block I</a:t>
                </a:r>
              </a:p>
              <a:p>
                <a:pPr marL="960120" lvl="2" indent="0">
                  <a:buNone/>
                </a:pPr>
                <a:r>
                  <a:rPr lang="de-DE" sz="3000" b="1" dirty="0">
                    <a:solidFill>
                      <a:schemeClr val="accent3"/>
                    </a:solidFill>
                  </a:rPr>
                  <a:t>P	Punktsumme der eingebrachten Kurse (LK doppelt)</a:t>
                </a:r>
              </a:p>
              <a:p>
                <a:pPr marL="960120" lvl="2" indent="0">
                  <a:buNone/>
                </a:pPr>
                <a:r>
                  <a:rPr lang="de-DE" sz="3000" b="1" dirty="0">
                    <a:solidFill>
                      <a:schemeClr val="accent3"/>
                    </a:solidFill>
                  </a:rPr>
                  <a:t>S	Anzahl der eingebrachten Kurse (LK doppelt)</a:t>
                </a: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0110" y="1984375"/>
                <a:ext cx="11041380" cy="7105649"/>
              </a:xfrm>
              <a:blipFill>
                <a:blip r:embed="rId2"/>
                <a:stretch>
                  <a:fillRect l="-1490" t="-21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418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156494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409A88"/>
                </a:solidFill>
              </a:rPr>
              <a:t>Gesamtqualifikation</a:t>
            </a:r>
          </a:p>
        </p:txBody>
      </p:sp>
      <p:pic>
        <p:nvPicPr>
          <p:cNvPr id="6" name="Inhaltsplatzhalter 5" descr="Bildschirmfoto 2018-01-22 um 18.28.4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13" r="-20013"/>
          <a:stretch>
            <a:fillRect/>
          </a:stretch>
        </p:blipFill>
        <p:spPr>
          <a:xfrm>
            <a:off x="0" y="1667670"/>
            <a:ext cx="12842783" cy="7085764"/>
          </a:xfrm>
        </p:spPr>
      </p:pic>
    </p:spTree>
    <p:extLst>
      <p:ext uri="{BB962C8B-B14F-4D97-AF65-F5344CB8AC3E}">
        <p14:creationId xmlns:p14="http://schemas.microsoft.com/office/powerpoint/2010/main" val="3836745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368424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409A88"/>
                </a:solidFill>
              </a:rPr>
              <a:t>Rücktritt und Wiederholung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80110" y="1993901"/>
            <a:ext cx="11041380" cy="6653848"/>
          </a:xfrm>
        </p:spPr>
        <p:txBody>
          <a:bodyPr/>
          <a:lstStyle/>
          <a:p>
            <a:r>
              <a:rPr lang="de-DE" sz="3600" dirty="0"/>
              <a:t>In Q-Phase keine Versetzung mehr, sondern </a:t>
            </a:r>
          </a:p>
          <a:p>
            <a:pPr marL="0" indent="0">
              <a:buNone/>
            </a:pPr>
            <a:r>
              <a:rPr lang="de-DE" sz="3000" dirty="0"/>
              <a:t>	</a:t>
            </a:r>
            <a:r>
              <a:rPr lang="de-DE" sz="3000" dirty="0">
                <a:solidFill>
                  <a:schemeClr val="accent3"/>
                </a:solidFill>
              </a:rPr>
              <a:t>- Wiederholung (notwendig) oder</a:t>
            </a:r>
          </a:p>
          <a:p>
            <a:pPr marL="0" indent="0">
              <a:buNone/>
            </a:pPr>
            <a:r>
              <a:rPr lang="de-DE" sz="3000" dirty="0">
                <a:solidFill>
                  <a:schemeClr val="accent3"/>
                </a:solidFill>
              </a:rPr>
              <a:t>	- Rücktritt (freiwillig auf Antrag)</a:t>
            </a:r>
          </a:p>
          <a:p>
            <a:pPr marL="0" indent="0">
              <a:buNone/>
            </a:pPr>
            <a:r>
              <a:rPr lang="de-DE" sz="3000" dirty="0">
                <a:solidFill>
                  <a:schemeClr val="accent3"/>
                </a:solidFill>
              </a:rPr>
              <a:t>		</a:t>
            </a:r>
            <a:r>
              <a:rPr lang="de-DE" sz="3000" dirty="0">
                <a:solidFill>
                  <a:schemeClr val="accent2">
                    <a:lumMod val="50000"/>
                  </a:schemeClr>
                </a:solidFill>
              </a:rPr>
              <a:t>→</a:t>
            </a:r>
            <a:r>
              <a:rPr lang="de-DE" sz="3000" dirty="0">
                <a:solidFill>
                  <a:schemeClr val="accent3"/>
                </a:solidFill>
              </a:rPr>
              <a:t> </a:t>
            </a:r>
            <a:r>
              <a:rPr lang="de-DE" sz="3000" dirty="0">
                <a:solidFill>
                  <a:schemeClr val="accent2">
                    <a:lumMod val="50000"/>
                  </a:schemeClr>
                </a:solidFill>
              </a:rPr>
              <a:t>nach jedem Halbjahr möglich</a:t>
            </a:r>
            <a:br>
              <a:rPr lang="de-DE" sz="3000" dirty="0">
                <a:solidFill>
                  <a:schemeClr val="accent3"/>
                </a:solidFill>
              </a:rPr>
            </a:br>
            <a:endParaRPr lang="de-DE" sz="3000" dirty="0">
              <a:solidFill>
                <a:schemeClr val="accent3"/>
              </a:solidFill>
            </a:endParaRPr>
          </a:p>
          <a:p>
            <a:r>
              <a:rPr lang="de-DE" sz="3600" dirty="0">
                <a:solidFill>
                  <a:srgbClr val="196491"/>
                </a:solidFill>
              </a:rPr>
              <a:t>Bedingungen</a:t>
            </a:r>
          </a:p>
          <a:p>
            <a:pPr marL="480060" lvl="1" indent="0">
              <a:buNone/>
            </a:pPr>
            <a:r>
              <a:rPr lang="de-DE" sz="3000" dirty="0"/>
              <a:t>- zu große Zahl von Defiziten</a:t>
            </a:r>
          </a:p>
          <a:p>
            <a:pPr marL="480060" lvl="1" indent="0">
              <a:buNone/>
            </a:pPr>
            <a:r>
              <a:rPr lang="de-DE" sz="3000" dirty="0"/>
              <a:t>- Gefährdung der Abiturzulassung</a:t>
            </a:r>
          </a:p>
          <a:p>
            <a:pPr lvl="1">
              <a:buFontTx/>
              <a:buChar char="-"/>
            </a:pPr>
            <a:r>
              <a:rPr lang="de-DE" sz="3000" dirty="0"/>
              <a:t>Antrag muss </a:t>
            </a:r>
            <a:r>
              <a:rPr lang="de-DE" sz="3000" u="sng" dirty="0"/>
              <a:t>vor</a:t>
            </a:r>
            <a:r>
              <a:rPr lang="de-DE" sz="3000" dirty="0"/>
              <a:t> der Zeugniskonferenz gestellt werden</a:t>
            </a:r>
          </a:p>
          <a:p>
            <a:pPr marL="480060" lvl="1" indent="0">
              <a:buNone/>
            </a:pPr>
            <a:endParaRPr lang="de-DE" sz="3000" dirty="0"/>
          </a:p>
          <a:p>
            <a:pPr marL="480060" lvl="1" indent="0">
              <a:buNone/>
            </a:pPr>
            <a:r>
              <a:rPr lang="de-DE" sz="3000" dirty="0"/>
              <a:t>Achtung bei Antrag nach Q1.1  </a:t>
            </a:r>
            <a:r>
              <a:rPr lang="de-DE" sz="3000" dirty="0">
                <a:solidFill>
                  <a:schemeClr val="accent2">
                    <a:lumMod val="50000"/>
                  </a:schemeClr>
                </a:solidFill>
                <a:sym typeface="Wingdings"/>
              </a:rPr>
              <a:t> Noten aus Q1.1 und EF.2 </a:t>
            </a:r>
            <a:r>
              <a:rPr lang="de-DE" sz="3000" u="sng" dirty="0">
                <a:solidFill>
                  <a:schemeClr val="accent2">
                    <a:lumMod val="50000"/>
                  </a:schemeClr>
                </a:solidFill>
                <a:sym typeface="Wingdings"/>
              </a:rPr>
              <a:t>und</a:t>
            </a:r>
            <a:r>
              <a:rPr lang="de-DE" sz="3000" dirty="0">
                <a:solidFill>
                  <a:schemeClr val="accent2">
                    <a:lumMod val="50000"/>
                  </a:schemeClr>
                </a:solidFill>
                <a:sym typeface="Wingdings"/>
              </a:rPr>
              <a:t> </a:t>
            </a:r>
          </a:p>
          <a:p>
            <a:pPr marL="480060" lvl="1" indent="0">
              <a:buNone/>
            </a:pPr>
            <a:r>
              <a:rPr lang="de-DE" sz="3000" dirty="0">
                <a:solidFill>
                  <a:schemeClr val="accent2">
                    <a:lumMod val="50000"/>
                  </a:schemeClr>
                </a:solidFill>
                <a:sym typeface="Wingdings"/>
              </a:rPr>
              <a:t>Versetzung in die Q1 werden unwirksam!</a:t>
            </a:r>
            <a:endParaRPr lang="de-DE" sz="3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de-DE" dirty="0"/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4484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0110" y="372089"/>
            <a:ext cx="11041380" cy="1368424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409A88"/>
                </a:solidFill>
              </a:rPr>
              <a:t>Besondere Lernleistung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80110" y="1740513"/>
            <a:ext cx="11041380" cy="7238234"/>
          </a:xfrm>
        </p:spPr>
        <p:txBody>
          <a:bodyPr>
            <a:normAutofit/>
          </a:bodyPr>
          <a:lstStyle/>
          <a:p>
            <a:r>
              <a:rPr lang="de-DE" sz="3600" dirty="0"/>
              <a:t>Förderung von</a:t>
            </a:r>
          </a:p>
          <a:p>
            <a:pPr marL="0" indent="0">
              <a:buNone/>
            </a:pPr>
            <a:r>
              <a:rPr lang="de-DE" sz="3000" dirty="0"/>
              <a:t>	</a:t>
            </a:r>
            <a:r>
              <a:rPr lang="de-DE" sz="3000" dirty="0">
                <a:solidFill>
                  <a:schemeClr val="accent3"/>
                </a:solidFill>
              </a:rPr>
              <a:t>- besonderer Begabung/ Interessensschwerpunkt</a:t>
            </a:r>
          </a:p>
          <a:p>
            <a:pPr marL="0" indent="0">
              <a:buNone/>
            </a:pPr>
            <a:r>
              <a:rPr lang="de-DE" sz="3000" dirty="0">
                <a:solidFill>
                  <a:schemeClr val="accent3"/>
                </a:solidFill>
              </a:rPr>
              <a:t>	- selbständigem, wissenschaftspropädeutischen Arbeiten</a:t>
            </a:r>
          </a:p>
          <a:p>
            <a:r>
              <a:rPr lang="de-DE" sz="3600" dirty="0">
                <a:solidFill>
                  <a:srgbClr val="196491"/>
                </a:solidFill>
              </a:rPr>
              <a:t>Grundlage</a:t>
            </a:r>
          </a:p>
          <a:p>
            <a:pPr marL="960120" lvl="4" indent="0">
              <a:spcBef>
                <a:spcPts val="1050"/>
              </a:spcBef>
              <a:buNone/>
            </a:pPr>
            <a:r>
              <a:rPr lang="de-DE" sz="3000" b="1" dirty="0">
                <a:solidFill>
                  <a:schemeClr val="accent3"/>
                </a:solidFill>
              </a:rPr>
              <a:t>- Individuelles umfassendes Projekt</a:t>
            </a:r>
          </a:p>
          <a:p>
            <a:pPr marL="960120" lvl="4" indent="0">
              <a:spcBef>
                <a:spcPts val="1050"/>
              </a:spcBef>
              <a:buNone/>
            </a:pPr>
            <a:r>
              <a:rPr lang="de-DE" sz="3000" b="1" dirty="0">
                <a:solidFill>
                  <a:schemeClr val="accent3"/>
                </a:solidFill>
              </a:rPr>
              <a:t>- Umfassender Beitrag aus Wettbewerb (z.B. Jugend forscht)</a:t>
            </a:r>
          </a:p>
          <a:p>
            <a:pPr marL="960120" lvl="4" indent="0">
              <a:spcBef>
                <a:spcPts val="1050"/>
              </a:spcBef>
              <a:buNone/>
            </a:pPr>
            <a:r>
              <a:rPr lang="de-DE" sz="3000" b="1" dirty="0">
                <a:solidFill>
                  <a:schemeClr val="accent3"/>
                </a:solidFill>
              </a:rPr>
              <a:t>- Fachliche Vertiefung und umfassende Dokumentation im PK</a:t>
            </a:r>
          </a:p>
          <a:p>
            <a:r>
              <a:rPr lang="de-DE" sz="3600" dirty="0"/>
              <a:t>Einbringung als 5. Abiturfach</a:t>
            </a:r>
          </a:p>
          <a:p>
            <a:pPr marL="960120" lvl="2" indent="0">
              <a:buNone/>
            </a:pPr>
            <a:r>
              <a:rPr lang="de-DE" sz="3000" b="1" dirty="0"/>
              <a:t>- Bewertung schriftlicher Dokumentation</a:t>
            </a:r>
          </a:p>
          <a:p>
            <a:pPr lvl="2">
              <a:buFontTx/>
              <a:buChar char="-"/>
            </a:pPr>
            <a:r>
              <a:rPr lang="de-DE" sz="3000" b="1" dirty="0"/>
              <a:t>Kolloquium</a:t>
            </a:r>
          </a:p>
          <a:p>
            <a:pPr lvl="2">
              <a:buFontTx/>
              <a:buChar char="-"/>
            </a:pPr>
            <a:r>
              <a:rPr lang="de-DE" sz="3000" b="1" dirty="0"/>
              <a:t>Abiturfächer und BLL zählen jeweils 4-fach (statt 5-fach) in Block II</a:t>
            </a:r>
          </a:p>
          <a:p>
            <a:r>
              <a:rPr lang="de-DE" sz="3600" dirty="0"/>
              <a:t>Meldung spätestens zu Beginn Q2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8411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0110" y="3828934"/>
            <a:ext cx="11041380" cy="1075253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409A88"/>
                </a:solidFill>
              </a:rPr>
              <a:t>Qualifikationen II: Fachhochschulreife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80110" y="4800601"/>
            <a:ext cx="11041380" cy="4334064"/>
          </a:xfrm>
        </p:spPr>
        <p:txBody>
          <a:bodyPr>
            <a:normAutofit fontScale="77500" lnSpcReduction="20000"/>
          </a:bodyPr>
          <a:lstStyle/>
          <a:p>
            <a:r>
              <a:rPr lang="de-DE" sz="4200" dirty="0"/>
              <a:t>Berechtigt zum Studium an Fachhochschule</a:t>
            </a:r>
          </a:p>
          <a:p>
            <a:r>
              <a:rPr lang="de-DE" sz="4200" dirty="0"/>
              <a:t>Schulischer Teil am Ende von Q1</a:t>
            </a:r>
          </a:p>
          <a:p>
            <a:pPr marL="480060" lvl="1" indent="0">
              <a:lnSpc>
                <a:spcPct val="110000"/>
              </a:lnSpc>
              <a:buNone/>
            </a:pPr>
            <a:r>
              <a:rPr lang="de-DE" sz="3900" dirty="0"/>
              <a:t>- Wertung von 4 LK (doppelt gewertet) und 11 GK</a:t>
            </a:r>
          </a:p>
          <a:p>
            <a:pPr marL="480060" lvl="1" indent="0">
              <a:lnSpc>
                <a:spcPct val="110000"/>
              </a:lnSpc>
              <a:buNone/>
            </a:pPr>
            <a:r>
              <a:rPr lang="de-DE" sz="3900" dirty="0"/>
              <a:t>- durchschnittlich 5 Punkte in den anzurechnenden Kursen</a:t>
            </a:r>
          </a:p>
          <a:p>
            <a:pPr marL="480060" lvl="1" indent="0">
              <a:lnSpc>
                <a:spcPct val="110000"/>
              </a:lnSpc>
              <a:buNone/>
            </a:pPr>
            <a:r>
              <a:rPr lang="de-DE" sz="3900" dirty="0"/>
              <a:t>- genaue Bedingungen → Merkblatt des MSB</a:t>
            </a:r>
          </a:p>
          <a:p>
            <a:r>
              <a:rPr lang="de-DE" sz="4200" dirty="0">
                <a:solidFill>
                  <a:srgbClr val="196491"/>
                </a:solidFill>
              </a:rPr>
              <a:t>Berufspraktischer Teil, z.B.</a:t>
            </a:r>
          </a:p>
          <a:p>
            <a:pPr marL="480060" lvl="1" indent="0">
              <a:lnSpc>
                <a:spcPct val="110000"/>
              </a:lnSpc>
              <a:buNone/>
            </a:pPr>
            <a:r>
              <a:rPr lang="de-DE" sz="3900" dirty="0"/>
              <a:t>- abgeschlossene Berufsausbildung </a:t>
            </a:r>
          </a:p>
          <a:p>
            <a:pPr marL="480060" lvl="1" indent="0">
              <a:lnSpc>
                <a:spcPct val="110000"/>
              </a:lnSpc>
              <a:buNone/>
            </a:pPr>
            <a:r>
              <a:rPr lang="de-DE" sz="3900" dirty="0"/>
              <a:t>- einjähriges gelenktes Praktikum</a:t>
            </a:r>
          </a:p>
          <a:p>
            <a:pPr marL="480060" lvl="1" indent="0">
              <a:lnSpc>
                <a:spcPct val="110000"/>
              </a:lnSpc>
              <a:buNone/>
            </a:pPr>
            <a:r>
              <a:rPr lang="de-DE" sz="3900" dirty="0"/>
              <a:t>- FSJ, FÖJ, Wehrdienst, Bundesfreiwilligendienst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4A60E45-74CA-4E92-8462-587E39D3EECE}"/>
              </a:ext>
            </a:extLst>
          </p:cNvPr>
          <p:cNvSpPr txBox="1">
            <a:spLocks/>
          </p:cNvSpPr>
          <p:nvPr/>
        </p:nvSpPr>
        <p:spPr>
          <a:xfrm>
            <a:off x="690987" y="279664"/>
            <a:ext cx="11041380" cy="107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b="1" kern="1200">
                <a:solidFill>
                  <a:srgbClr val="1964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800" dirty="0">
                <a:solidFill>
                  <a:srgbClr val="409A88"/>
                </a:solidFill>
              </a:rPr>
              <a:t>Qualifikationen I: Latinum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034493B-2928-45A7-9A0B-48195EA40A6F}"/>
              </a:ext>
            </a:extLst>
          </p:cNvPr>
          <p:cNvSpPr txBox="1">
            <a:spLocks/>
          </p:cNvSpPr>
          <p:nvPr/>
        </p:nvSpPr>
        <p:spPr>
          <a:xfrm>
            <a:off x="880110" y="1354917"/>
            <a:ext cx="11041380" cy="2474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/>
              <a:buChar char="•"/>
              <a:defRPr sz="2940" b="1" kern="1200">
                <a:solidFill>
                  <a:srgbClr val="19649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/>
              <a:buChar char="•"/>
              <a:defRPr sz="2520" b="1" kern="1200">
                <a:solidFill>
                  <a:srgbClr val="7CB2BE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/>
              <a:buChar char="•"/>
              <a:defRPr sz="2100" kern="1200">
                <a:solidFill>
                  <a:srgbClr val="7CB2BE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600" dirty="0"/>
              <a:t>Zuerkennung mit dem Abschlusszeugnis</a:t>
            </a:r>
            <a:endParaRPr lang="de-DE" sz="4000" dirty="0"/>
          </a:p>
          <a:p>
            <a:r>
              <a:rPr lang="de-DE" sz="3600" dirty="0"/>
              <a:t>Voraussetzungen:</a:t>
            </a:r>
          </a:p>
          <a:p>
            <a:pPr marL="480060" lvl="1" indent="0">
              <a:buNone/>
            </a:pPr>
            <a:r>
              <a:rPr lang="de-DE" sz="3000" dirty="0"/>
              <a:t>- belegt von Klasse 7 bis (mind.) EF</a:t>
            </a:r>
          </a:p>
          <a:p>
            <a:pPr marL="480060" lvl="1" indent="0">
              <a:buNone/>
            </a:pPr>
            <a:r>
              <a:rPr lang="de-DE" sz="3000" dirty="0"/>
              <a:t>- mindestens ausreichende Leistungen am Ende der EF</a:t>
            </a:r>
          </a:p>
        </p:txBody>
      </p:sp>
    </p:spTree>
    <p:extLst>
      <p:ext uri="{BB962C8B-B14F-4D97-AF65-F5344CB8AC3E}">
        <p14:creationId xmlns:p14="http://schemas.microsoft.com/office/powerpoint/2010/main" val="4246337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409A88"/>
                </a:solidFill>
              </a:rPr>
              <a:t>Qualifikationen III: das bilinguale Abitur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80110" y="2060575"/>
            <a:ext cx="11041380" cy="6091873"/>
          </a:xfrm>
        </p:spPr>
        <p:txBody>
          <a:bodyPr/>
          <a:lstStyle/>
          <a:p>
            <a:pPr marL="0" indent="0">
              <a:buNone/>
            </a:pPr>
            <a:r>
              <a:rPr lang="de-DE" sz="3600" dirty="0"/>
              <a:t>Bedingungen:</a:t>
            </a:r>
          </a:p>
          <a:p>
            <a:r>
              <a:rPr lang="de-DE" sz="3600" dirty="0"/>
              <a:t>in der EF</a:t>
            </a:r>
          </a:p>
          <a:p>
            <a:pPr marL="480060" lvl="1" indent="0">
              <a:buNone/>
            </a:pPr>
            <a:r>
              <a:rPr lang="de-DE" sz="3000" dirty="0"/>
              <a:t>- GK Englisch</a:t>
            </a:r>
          </a:p>
          <a:p>
            <a:pPr marL="480060" lvl="1" indent="0">
              <a:buNone/>
            </a:pPr>
            <a:r>
              <a:rPr lang="de-DE" sz="3000" dirty="0"/>
              <a:t>- GK Geschichte bilingual (GEE), mit Klausuren</a:t>
            </a:r>
          </a:p>
          <a:p>
            <a:pPr marL="480060" lvl="1" indent="0">
              <a:buNone/>
            </a:pPr>
            <a:r>
              <a:rPr lang="de-DE" sz="3000" dirty="0"/>
              <a:t>- GK Erdkunde bilingual (EKE), mit </a:t>
            </a:r>
            <a:r>
              <a:rPr lang="de-DE" sz="3000" dirty="0" err="1"/>
              <a:t>schr</a:t>
            </a:r>
            <a:r>
              <a:rPr lang="de-DE" sz="3000" dirty="0"/>
              <a:t>. Leistungen</a:t>
            </a:r>
          </a:p>
          <a:p>
            <a:r>
              <a:rPr lang="de-DE" sz="3600" dirty="0"/>
              <a:t>in der Q1/Q2</a:t>
            </a:r>
          </a:p>
          <a:p>
            <a:pPr marL="480060" lvl="1" indent="0">
              <a:buNone/>
            </a:pPr>
            <a:r>
              <a:rPr lang="de-DE" sz="3000" dirty="0"/>
              <a:t>- LK Englisch</a:t>
            </a:r>
          </a:p>
          <a:p>
            <a:pPr marL="480060" lvl="1" indent="0">
              <a:buNone/>
            </a:pPr>
            <a:r>
              <a:rPr lang="de-DE" sz="3000" dirty="0"/>
              <a:t>- GK Geschichte bilingual (GEE), mit Klausuren</a:t>
            </a:r>
          </a:p>
          <a:p>
            <a:r>
              <a:rPr lang="de-DE" sz="3600" dirty="0"/>
              <a:t>im Abitur</a:t>
            </a:r>
          </a:p>
          <a:p>
            <a:pPr marL="480060" lvl="1" indent="0">
              <a:buNone/>
            </a:pPr>
            <a:r>
              <a:rPr lang="de-DE" sz="3000" dirty="0"/>
              <a:t>- LK Englisch</a:t>
            </a:r>
          </a:p>
          <a:p>
            <a:pPr marL="480060" lvl="1" indent="0">
              <a:buNone/>
            </a:pPr>
            <a:r>
              <a:rPr lang="de-DE" sz="3000" dirty="0"/>
              <a:t>- Geschichte bilingual als 3. oder 4. Abiturfach</a:t>
            </a:r>
          </a:p>
        </p:txBody>
      </p:sp>
    </p:spTree>
    <p:extLst>
      <p:ext uri="{BB962C8B-B14F-4D97-AF65-F5344CB8AC3E}">
        <p14:creationId xmlns:p14="http://schemas.microsoft.com/office/powerpoint/2010/main" val="3399035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409A88"/>
                </a:solidFill>
              </a:rPr>
              <a:t>Diese Fragen wollen wir heute klären: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3600" dirty="0"/>
              <a:t>Welche Kurse/Fächer werden angeboten?</a:t>
            </a:r>
          </a:p>
          <a:p>
            <a:r>
              <a:rPr lang="de-DE" sz="3600" dirty="0"/>
              <a:t>Was muss/kann ich wählen?</a:t>
            </a:r>
          </a:p>
          <a:p>
            <a:r>
              <a:rPr lang="de-DE" sz="3600" dirty="0"/>
              <a:t>Was unterscheidet Grund- und Leistungskurse?</a:t>
            </a:r>
          </a:p>
          <a:p>
            <a:r>
              <a:rPr lang="de-DE" sz="3600" dirty="0"/>
              <a:t>Was ist ein Projektkurs?</a:t>
            </a:r>
          </a:p>
          <a:p>
            <a:r>
              <a:rPr lang="de-DE" sz="3600" dirty="0"/>
              <a:t>In welchen Fächern kann/muss ich Klausur schreiben?</a:t>
            </a:r>
          </a:p>
          <a:p>
            <a:r>
              <a:rPr lang="de-DE" sz="3600" dirty="0"/>
              <a:t>Welche Regelungen gibt es für die Abiturfächer?</a:t>
            </a:r>
          </a:p>
          <a:p>
            <a:r>
              <a:rPr lang="de-DE" sz="3600" dirty="0"/>
              <a:t>Welche Abschlüsse kann ich erreichen?</a:t>
            </a:r>
          </a:p>
          <a:p>
            <a:r>
              <a:rPr lang="de-DE" sz="3600" dirty="0"/>
              <a:t>Was ist sonst noch wichtig?</a:t>
            </a:r>
          </a:p>
        </p:txBody>
      </p:sp>
    </p:spTree>
    <p:extLst>
      <p:ext uri="{BB962C8B-B14F-4D97-AF65-F5344CB8AC3E}">
        <p14:creationId xmlns:p14="http://schemas.microsoft.com/office/powerpoint/2010/main" val="899809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409A88"/>
                </a:solidFill>
              </a:rPr>
              <a:t>Sonstiges in der Q1/Q2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80110" y="2187575"/>
            <a:ext cx="11041380" cy="6384925"/>
          </a:xfrm>
        </p:spPr>
        <p:txBody>
          <a:bodyPr>
            <a:normAutofit/>
          </a:bodyPr>
          <a:lstStyle/>
          <a:p>
            <a:r>
              <a:rPr lang="de-DE" sz="3600" dirty="0"/>
              <a:t>Facharbeit in Q1</a:t>
            </a:r>
          </a:p>
          <a:p>
            <a:pPr marL="480060" lvl="1" indent="0">
              <a:buNone/>
            </a:pPr>
            <a:r>
              <a:rPr lang="de-DE" sz="3000" dirty="0"/>
              <a:t>- ersetzt in einem Fach die erste Klausur im 2. HJ</a:t>
            </a:r>
          </a:p>
          <a:p>
            <a:pPr marL="480060" lvl="1" indent="0">
              <a:buNone/>
            </a:pPr>
            <a:r>
              <a:rPr lang="de-DE" sz="3000" dirty="0"/>
              <a:t>- Arbeitszeitraum: 6 Wochen</a:t>
            </a:r>
          </a:p>
          <a:p>
            <a:pPr marL="480060" lvl="1" indent="0">
              <a:buNone/>
            </a:pPr>
            <a:r>
              <a:rPr lang="de-DE" sz="3000" dirty="0"/>
              <a:t>- individuelle Themenbestimmung</a:t>
            </a:r>
          </a:p>
          <a:p>
            <a:pPr marL="480060" lvl="1" indent="0">
              <a:buNone/>
            </a:pPr>
            <a:r>
              <a:rPr lang="de-DE" sz="3000" dirty="0"/>
              <a:t>- wird nach Vorbereitung als „kleine wissenschaftliche </a:t>
            </a:r>
            <a:br>
              <a:rPr lang="de-DE" sz="3000" dirty="0"/>
            </a:br>
            <a:r>
              <a:rPr lang="de-DE" sz="3000" dirty="0"/>
              <a:t>  Untersuchung geschrieben“</a:t>
            </a:r>
            <a:br>
              <a:rPr lang="de-DE" sz="3200" dirty="0"/>
            </a:br>
            <a:endParaRPr lang="de-DE" sz="3200" dirty="0"/>
          </a:p>
          <a:p>
            <a:r>
              <a:rPr lang="de-DE" sz="3600" dirty="0"/>
              <a:t>Berufs- und Studienorientierung</a:t>
            </a:r>
          </a:p>
          <a:p>
            <a:pPr marL="480060" lvl="1" indent="0">
              <a:buNone/>
            </a:pPr>
            <a:r>
              <a:rPr lang="de-DE" sz="3000" dirty="0">
                <a:solidFill>
                  <a:schemeClr val="accent3"/>
                </a:solidFill>
              </a:rPr>
              <a:t>- Talentscout: Herr Rodriguez</a:t>
            </a:r>
          </a:p>
          <a:p>
            <a:pPr marL="480060" lvl="1" indent="0">
              <a:buNone/>
            </a:pPr>
            <a:r>
              <a:rPr lang="de-DE" sz="3000" dirty="0">
                <a:solidFill>
                  <a:schemeClr val="accent3"/>
                </a:solidFill>
              </a:rPr>
              <a:t>- Stipendienberatung: Herr Rodriguez/ Frau Junge</a:t>
            </a:r>
          </a:p>
          <a:p>
            <a:pPr marL="480060" lvl="1" indent="0">
              <a:buNone/>
            </a:pPr>
            <a:r>
              <a:rPr lang="de-DE" sz="3000" dirty="0">
                <a:solidFill>
                  <a:schemeClr val="accent3"/>
                </a:solidFill>
              </a:rPr>
              <a:t>- </a:t>
            </a:r>
            <a:r>
              <a:rPr lang="de-DE" sz="3000" dirty="0" err="1">
                <a:solidFill>
                  <a:schemeClr val="accent3"/>
                </a:solidFill>
              </a:rPr>
              <a:t>KAoA</a:t>
            </a:r>
            <a:br>
              <a:rPr lang="de-DE" sz="2580" dirty="0">
                <a:solidFill>
                  <a:schemeClr val="accent3"/>
                </a:solidFill>
              </a:rPr>
            </a:br>
            <a:endParaRPr lang="de-DE" sz="2580" dirty="0">
              <a:solidFill>
                <a:schemeClr val="accent3"/>
              </a:solidFill>
            </a:endParaRPr>
          </a:p>
          <a:p>
            <a:r>
              <a:rPr lang="de-DE" sz="3600" dirty="0"/>
              <a:t>Studienfahrt Ende Q1/Anfang Q2</a:t>
            </a:r>
          </a:p>
        </p:txBody>
      </p:sp>
    </p:spTree>
    <p:extLst>
      <p:ext uri="{BB962C8B-B14F-4D97-AF65-F5344CB8AC3E}">
        <p14:creationId xmlns:p14="http://schemas.microsoft.com/office/powerpoint/2010/main" val="1301787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0110" y="262918"/>
            <a:ext cx="11041380" cy="860424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409A88"/>
                </a:solidFill>
              </a:rPr>
              <a:t>Wahlbogen zur Q1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2D7CD27-727A-4FF0-8937-D2F23F61F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397DE44-9E1D-4038-95A1-9800091DF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64" y="1221780"/>
            <a:ext cx="5410955" cy="829743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E5BFCE1-5C10-45D0-AA5E-0BA897A0E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482" y="1221780"/>
            <a:ext cx="5249008" cy="825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37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409A88"/>
                </a:solidFill>
              </a:rPr>
              <a:t> Haben Sie noch Fragen?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80110" y="2366964"/>
            <a:ext cx="11041380" cy="6091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600" dirty="0"/>
              <a:t>Wir beantworten sie gerne!</a:t>
            </a:r>
          </a:p>
          <a:p>
            <a:pPr marL="0" indent="0">
              <a:buNone/>
            </a:pPr>
            <a:endParaRPr lang="de-DE" sz="3600" dirty="0"/>
          </a:p>
          <a:p>
            <a:r>
              <a:rPr lang="de-DE" sz="3600" dirty="0"/>
              <a:t>Herr Bange und Frau </a:t>
            </a:r>
            <a:r>
              <a:rPr lang="de-DE" sz="3600" dirty="0" err="1"/>
              <a:t>Redetzky</a:t>
            </a:r>
            <a:endParaRPr lang="de-DE" sz="3600" dirty="0"/>
          </a:p>
          <a:p>
            <a:pPr marL="480060" lvl="1" indent="0">
              <a:buNone/>
            </a:pPr>
            <a:r>
              <a:rPr lang="de-DE" sz="3000" dirty="0"/>
              <a:t>Beratungslehrkräfte der Q1</a:t>
            </a:r>
          </a:p>
          <a:p>
            <a:pPr marL="480060" lvl="1" indent="0">
              <a:buNone/>
            </a:pPr>
            <a:endParaRPr lang="de-DE" sz="3600" dirty="0"/>
          </a:p>
          <a:p>
            <a:r>
              <a:rPr lang="de-DE" sz="3600" dirty="0"/>
              <a:t>Frau Mourinho </a:t>
            </a:r>
          </a:p>
          <a:p>
            <a:pPr marL="480060" lvl="1" indent="0">
              <a:buNone/>
            </a:pPr>
            <a:r>
              <a:rPr lang="de-DE" sz="3000" dirty="0"/>
              <a:t>Koordination der Oberstufe</a:t>
            </a:r>
          </a:p>
        </p:txBody>
      </p:sp>
    </p:spTree>
    <p:extLst>
      <p:ext uri="{BB962C8B-B14F-4D97-AF65-F5344CB8AC3E}">
        <p14:creationId xmlns:p14="http://schemas.microsoft.com/office/powerpoint/2010/main" val="2299711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234098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409A88"/>
                </a:solidFill>
              </a:rPr>
              <a:t>Übersicht über die gymnasiale Oberstufe</a:t>
            </a:r>
          </a:p>
        </p:txBody>
      </p:sp>
      <p:pic>
        <p:nvPicPr>
          <p:cNvPr id="5" name="Inhaltsplatzhalter 4" descr="Bildschirmfoto 2018-01-22 um 18.28.1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02" r="-17202"/>
          <a:stretch/>
        </p:blipFill>
        <p:spPr>
          <a:xfrm>
            <a:off x="-255296" y="1745274"/>
            <a:ext cx="13312192" cy="7344750"/>
          </a:xfrm>
        </p:spPr>
      </p:pic>
    </p:spTree>
    <p:extLst>
      <p:ext uri="{BB962C8B-B14F-4D97-AF65-F5344CB8AC3E}">
        <p14:creationId xmlns:p14="http://schemas.microsoft.com/office/powerpoint/2010/main" val="2379190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0110" y="284348"/>
            <a:ext cx="11041380" cy="1855788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409A88"/>
                </a:solidFill>
              </a:rPr>
              <a:t>Fächer in der Qualifikationsphase</a:t>
            </a:r>
          </a:p>
        </p:txBody>
      </p: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id="{9E3ECFFC-890D-2D35-172B-4B383A294A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386154"/>
              </p:ext>
            </p:extLst>
          </p:nvPr>
        </p:nvGraphicFramePr>
        <p:xfrm>
          <a:off x="530994" y="1825774"/>
          <a:ext cx="11390496" cy="73150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51685">
                  <a:extLst>
                    <a:ext uri="{9D8B030D-6E8A-4147-A177-3AD203B41FA5}">
                      <a16:colId xmlns:a16="http://schemas.microsoft.com/office/drawing/2014/main" val="4147610903"/>
                    </a:ext>
                  </a:extLst>
                </a:gridCol>
                <a:gridCol w="3317358">
                  <a:extLst>
                    <a:ext uri="{9D8B030D-6E8A-4147-A177-3AD203B41FA5}">
                      <a16:colId xmlns:a16="http://schemas.microsoft.com/office/drawing/2014/main" val="3487287925"/>
                    </a:ext>
                  </a:extLst>
                </a:gridCol>
                <a:gridCol w="2736112">
                  <a:extLst>
                    <a:ext uri="{9D8B030D-6E8A-4147-A177-3AD203B41FA5}">
                      <a16:colId xmlns:a16="http://schemas.microsoft.com/office/drawing/2014/main" val="547700588"/>
                    </a:ext>
                  </a:extLst>
                </a:gridCol>
                <a:gridCol w="2685341">
                  <a:extLst>
                    <a:ext uri="{9D8B030D-6E8A-4147-A177-3AD203B41FA5}">
                      <a16:colId xmlns:a16="http://schemas.microsoft.com/office/drawing/2014/main" val="67838858"/>
                    </a:ext>
                  </a:extLst>
                </a:gridCol>
              </a:tblGrid>
              <a:tr h="1327474">
                <a:tc>
                  <a:txBody>
                    <a:bodyPr/>
                    <a:lstStyle/>
                    <a:p>
                      <a:r>
                        <a:rPr lang="de-DE" sz="2800" dirty="0" err="1"/>
                        <a:t>sprachl</a:t>
                      </a:r>
                      <a:r>
                        <a:rPr lang="de-DE" sz="2800" dirty="0"/>
                        <a:t>. – </a:t>
                      </a:r>
                      <a:r>
                        <a:rPr lang="de-DE" sz="2800" dirty="0" err="1"/>
                        <a:t>lit</a:t>
                      </a:r>
                      <a:r>
                        <a:rPr lang="de-DE" sz="2800" dirty="0"/>
                        <a:t>. – </a:t>
                      </a:r>
                      <a:r>
                        <a:rPr lang="de-DE" sz="2800" dirty="0" err="1"/>
                        <a:t>mus</a:t>
                      </a:r>
                      <a:r>
                        <a:rPr lang="de-DE" sz="2800" dirty="0"/>
                        <a:t>. – </a:t>
                      </a:r>
                      <a:r>
                        <a:rPr lang="de-DE" sz="2800" dirty="0" err="1"/>
                        <a:t>künstl</a:t>
                      </a:r>
                      <a:r>
                        <a:rPr lang="de-DE" sz="2800" dirty="0"/>
                        <a:t>.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gesellschafts-</a:t>
                      </a:r>
                      <a:r>
                        <a:rPr lang="de-DE" sz="2800" dirty="0" err="1"/>
                        <a:t>wissenschaftl</a:t>
                      </a:r>
                      <a:r>
                        <a:rPr lang="de-DE" sz="2800" dirty="0"/>
                        <a:t>.</a:t>
                      </a:r>
                    </a:p>
                  </a:txBody>
                  <a:tcP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math. – naturwissen-</a:t>
                      </a:r>
                      <a:r>
                        <a:rPr lang="de-DE" sz="2800" dirty="0" err="1"/>
                        <a:t>schaftl</a:t>
                      </a:r>
                      <a:r>
                        <a:rPr lang="de-DE" sz="2800" dirty="0"/>
                        <a:t>.</a:t>
                      </a:r>
                    </a:p>
                  </a:txBody>
                  <a:tcP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ohne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112238"/>
                  </a:ext>
                </a:extLst>
              </a:tr>
              <a:tr h="660385">
                <a:tc>
                  <a:txBody>
                    <a:bodyPr/>
                    <a:lstStyle/>
                    <a:p>
                      <a:r>
                        <a:rPr lang="de-DE" sz="3200" b="1" dirty="0"/>
                        <a:t>Deutsch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b="1" dirty="0"/>
                        <a:t>Erdkunde</a:t>
                      </a:r>
                    </a:p>
                  </a:txBody>
                  <a:tcPr>
                    <a:solidFill>
                      <a:srgbClr val="BEF042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b="1" dirty="0"/>
                        <a:t>Mathematik</a:t>
                      </a:r>
                    </a:p>
                  </a:txBody>
                  <a:tcPr>
                    <a:solidFill>
                      <a:srgbClr val="B7DD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Ev. Religion</a:t>
                      </a: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19735"/>
                  </a:ext>
                </a:extLst>
              </a:tr>
              <a:tr h="660385">
                <a:tc>
                  <a:txBody>
                    <a:bodyPr/>
                    <a:lstStyle/>
                    <a:p>
                      <a:r>
                        <a:rPr lang="de-DE" sz="3200" b="1" dirty="0"/>
                        <a:t>Englisch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b="1" dirty="0"/>
                        <a:t>Geschichte</a:t>
                      </a:r>
                    </a:p>
                  </a:txBody>
                  <a:tcPr>
                    <a:solidFill>
                      <a:srgbClr val="BEF042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b="1" dirty="0"/>
                        <a:t>Biologie</a:t>
                      </a:r>
                    </a:p>
                  </a:txBody>
                  <a:tcPr>
                    <a:solidFill>
                      <a:srgbClr val="B7DD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Kath. Religion</a:t>
                      </a: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369875"/>
                  </a:ext>
                </a:extLst>
              </a:tr>
              <a:tr h="660385">
                <a:tc>
                  <a:txBody>
                    <a:bodyPr/>
                    <a:lstStyle/>
                    <a:p>
                      <a:r>
                        <a:rPr lang="de-DE" sz="3200" dirty="0"/>
                        <a:t>Französisch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Geschichte (</a:t>
                      </a:r>
                      <a:r>
                        <a:rPr lang="de-DE" sz="3200" dirty="0" err="1"/>
                        <a:t>bili</a:t>
                      </a:r>
                      <a:r>
                        <a:rPr lang="de-DE" sz="3200" dirty="0"/>
                        <a:t>.)</a:t>
                      </a:r>
                    </a:p>
                  </a:txBody>
                  <a:tcPr>
                    <a:solidFill>
                      <a:srgbClr val="BEF042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b="1" dirty="0"/>
                        <a:t>Chemie</a:t>
                      </a:r>
                    </a:p>
                  </a:txBody>
                  <a:tcPr>
                    <a:solidFill>
                      <a:srgbClr val="B7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dirty="0"/>
                        <a:t>Sport</a:t>
                      </a: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440275"/>
                  </a:ext>
                </a:extLst>
              </a:tr>
              <a:tr h="660385">
                <a:tc>
                  <a:txBody>
                    <a:bodyPr/>
                    <a:lstStyle/>
                    <a:p>
                      <a:r>
                        <a:rPr lang="de-DE" sz="3200" dirty="0"/>
                        <a:t>Latein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dirty="0" err="1"/>
                        <a:t>Sozialwissensch</a:t>
                      </a:r>
                      <a:r>
                        <a:rPr lang="de-DE" sz="3200" dirty="0"/>
                        <a:t>.</a:t>
                      </a:r>
                    </a:p>
                  </a:txBody>
                  <a:tcPr>
                    <a:solidFill>
                      <a:srgbClr val="BEF042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Physik</a:t>
                      </a:r>
                    </a:p>
                  </a:txBody>
                  <a:tcPr>
                    <a:solidFill>
                      <a:srgbClr val="B7DD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Projektkurse</a:t>
                      </a: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397664"/>
                  </a:ext>
                </a:extLst>
              </a:tr>
              <a:tr h="660385">
                <a:tc>
                  <a:txBody>
                    <a:bodyPr/>
                    <a:lstStyle/>
                    <a:p>
                      <a:r>
                        <a:rPr lang="de-DE" sz="3200" dirty="0"/>
                        <a:t>Spanisch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Pädagogik</a:t>
                      </a:r>
                    </a:p>
                  </a:txBody>
                  <a:tcPr>
                    <a:solidFill>
                      <a:srgbClr val="BEF042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Informatik</a:t>
                      </a:r>
                    </a:p>
                  </a:txBody>
                  <a:tcPr>
                    <a:solidFill>
                      <a:srgbClr val="B7DDE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194755"/>
                  </a:ext>
                </a:extLst>
              </a:tr>
              <a:tr h="660385">
                <a:tc>
                  <a:txBody>
                    <a:bodyPr/>
                    <a:lstStyle/>
                    <a:p>
                      <a:r>
                        <a:rPr lang="de-DE" sz="3200" dirty="0"/>
                        <a:t>Spanisch (neu)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Philosophie</a:t>
                      </a:r>
                    </a:p>
                  </a:txBody>
                  <a:tcPr>
                    <a:solidFill>
                      <a:srgbClr val="BEF042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210560"/>
                  </a:ext>
                </a:extLst>
              </a:tr>
              <a:tr h="660385">
                <a:tc>
                  <a:txBody>
                    <a:bodyPr/>
                    <a:lstStyle/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dirty="0"/>
                        <a:t>Kunst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12637"/>
                  </a:ext>
                </a:extLst>
              </a:tr>
              <a:tr h="660385">
                <a:tc>
                  <a:txBody>
                    <a:bodyPr/>
                    <a:lstStyle/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dirty="0"/>
                        <a:t>Musik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3200" dirty="0"/>
                        <a:t>Fettdruck: LK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dirty="0"/>
                        <a:t>möglich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9319807"/>
                  </a:ext>
                </a:extLst>
              </a:tr>
              <a:tr h="660385">
                <a:tc>
                  <a:txBody>
                    <a:bodyPr/>
                    <a:lstStyle/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200" dirty="0"/>
                        <a:t>Literatur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3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844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801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381124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409A88"/>
                </a:solidFill>
              </a:rPr>
              <a:t>Neue Fächer in der Q1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80110" y="2032000"/>
            <a:ext cx="11041380" cy="7213599"/>
          </a:xfrm>
        </p:spPr>
        <p:txBody>
          <a:bodyPr>
            <a:normAutofit/>
          </a:bodyPr>
          <a:lstStyle/>
          <a:p>
            <a:r>
              <a:rPr lang="de-DE" sz="3600" dirty="0"/>
              <a:t>Literatur (nur in Q1)</a:t>
            </a:r>
          </a:p>
          <a:p>
            <a:pPr marL="480060" lvl="1" indent="0">
              <a:buNone/>
            </a:pPr>
            <a:r>
              <a:rPr lang="de-DE" sz="3000" dirty="0"/>
              <a:t>- statt Kunst und Musik als musisch-künstlerisches Fach</a:t>
            </a:r>
          </a:p>
          <a:p>
            <a:pPr marL="480060" lvl="1" indent="0">
              <a:buNone/>
            </a:pPr>
            <a:r>
              <a:rPr lang="de-DE" sz="3000" dirty="0"/>
              <a:t>- Schwerpunkt: Bühnenprojekt</a:t>
            </a:r>
          </a:p>
          <a:p>
            <a:pPr marL="480060" lvl="1" indent="0">
              <a:buNone/>
            </a:pPr>
            <a:r>
              <a:rPr lang="de-DE" sz="3000" dirty="0"/>
              <a:t>- eigenes Erstellen und Inszenieren von Texten</a:t>
            </a:r>
          </a:p>
          <a:p>
            <a:pPr marL="480060" lvl="1" indent="0">
              <a:buNone/>
            </a:pPr>
            <a:r>
              <a:rPr lang="de-DE" sz="3000" dirty="0"/>
              <a:t>- kann nicht Abiturfach sein</a:t>
            </a:r>
          </a:p>
          <a:p>
            <a:r>
              <a:rPr lang="de-DE" sz="3600" dirty="0"/>
              <a:t>Projektkurs (nur in Q1)</a:t>
            </a:r>
          </a:p>
          <a:p>
            <a:pPr marL="480060" lvl="1" indent="0">
              <a:buNone/>
            </a:pPr>
            <a:r>
              <a:rPr lang="de-DE" sz="3000" dirty="0"/>
              <a:t>- Angebot abgegrenzt vom Lehrplan</a:t>
            </a:r>
          </a:p>
          <a:p>
            <a:pPr marL="480060" lvl="1" indent="0">
              <a:buNone/>
            </a:pPr>
            <a:r>
              <a:rPr lang="de-DE" sz="3000" dirty="0"/>
              <a:t>- Projektkurs „Europa“ oder „Geophysik“</a:t>
            </a:r>
          </a:p>
          <a:p>
            <a:pPr marL="480060" lvl="1" indent="0">
              <a:buNone/>
            </a:pPr>
            <a:r>
              <a:rPr lang="de-DE" sz="3000" dirty="0"/>
              <a:t>- Anbindung an ein Referenzfach (LK oder GK aus der Q1)</a:t>
            </a:r>
          </a:p>
          <a:p>
            <a:pPr marL="480060" lvl="1" indent="0">
              <a:buNone/>
            </a:pPr>
            <a:r>
              <a:rPr lang="de-DE" sz="3000" dirty="0"/>
              <a:t>- Projektbericht kann die Facharbeit ersetzen</a:t>
            </a:r>
          </a:p>
          <a:p>
            <a:pPr marL="480060" lvl="1" indent="0">
              <a:buNone/>
            </a:pPr>
            <a:r>
              <a:rPr lang="de-DE" sz="3000" dirty="0"/>
              <a:t>- Jahresnote am Ende der Q1 (entspricht 2 Halbjahresnoten) </a:t>
            </a:r>
          </a:p>
          <a:p>
            <a:pPr marL="480060" lvl="1" indent="0">
              <a:buNone/>
            </a:pPr>
            <a:r>
              <a:rPr lang="de-DE" sz="3000" dirty="0"/>
              <a:t>- kann Basis für eine „besondere Lernleistung“ sein</a:t>
            </a:r>
          </a:p>
          <a:p>
            <a:pPr lvl="1"/>
            <a:endParaRPr lang="de-DE" sz="1300" dirty="0"/>
          </a:p>
          <a:p>
            <a:pPr marL="480060" lvl="1" indent="0">
              <a:buNone/>
            </a:pPr>
            <a:r>
              <a:rPr lang="de-DE" sz="3000" dirty="0">
                <a:solidFill>
                  <a:schemeClr val="accent2">
                    <a:lumMod val="50000"/>
                  </a:schemeClr>
                </a:solidFill>
                <a:sym typeface="Wingdings"/>
              </a:rPr>
              <a:t> b</a:t>
            </a:r>
            <a:r>
              <a:rPr lang="de-DE" sz="3000" dirty="0">
                <a:solidFill>
                  <a:schemeClr val="accent2">
                    <a:lumMod val="50000"/>
                  </a:schemeClr>
                </a:solidFill>
              </a:rPr>
              <a:t>eide Kurse sind nicht gleichzeitig am GSG belegbar</a:t>
            </a:r>
          </a:p>
        </p:txBody>
      </p:sp>
    </p:spTree>
    <p:extLst>
      <p:ext uri="{BB962C8B-B14F-4D97-AF65-F5344CB8AC3E}">
        <p14:creationId xmlns:p14="http://schemas.microsoft.com/office/powerpoint/2010/main" val="2596023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409A88"/>
                </a:solidFill>
              </a:rPr>
              <a:t>Neue Fächer in der Q2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80110" y="2108201"/>
            <a:ext cx="11041380" cy="5067299"/>
          </a:xfrm>
        </p:spPr>
        <p:txBody>
          <a:bodyPr>
            <a:normAutofit/>
          </a:bodyPr>
          <a:lstStyle/>
          <a:p>
            <a:endParaRPr lang="de-DE" sz="3600" dirty="0"/>
          </a:p>
          <a:p>
            <a:r>
              <a:rPr lang="de-DE" sz="3600" dirty="0"/>
              <a:t>Zusatzkurs Geschichte (nur in Q2)</a:t>
            </a:r>
          </a:p>
          <a:p>
            <a:pPr marL="480060" lvl="1" indent="0">
              <a:buNone/>
            </a:pPr>
            <a:r>
              <a:rPr lang="de-DE" sz="3000" dirty="0"/>
              <a:t>- Pflichtkurs für SuS, die bisher kein GE/GEE hatten</a:t>
            </a:r>
          </a:p>
          <a:p>
            <a:endParaRPr lang="de-DE" sz="3600" dirty="0"/>
          </a:p>
          <a:p>
            <a:r>
              <a:rPr lang="de-DE" sz="3600" dirty="0"/>
              <a:t>Zusatzkurs Sozialwissenschaften (nur in Q2)</a:t>
            </a:r>
          </a:p>
          <a:p>
            <a:pPr marL="480060" lvl="1" indent="0">
              <a:buNone/>
            </a:pPr>
            <a:r>
              <a:rPr lang="de-DE" sz="3000" dirty="0"/>
              <a:t>- Pflichtkurs für SuS, die bisher kein SW hatten</a:t>
            </a:r>
            <a:br>
              <a:rPr lang="de-DE" sz="3000" dirty="0"/>
            </a:br>
            <a:endParaRPr lang="de-DE" sz="3600" dirty="0">
              <a:solidFill>
                <a:srgbClr val="409A88"/>
              </a:solidFill>
              <a:sym typeface="Wingdings"/>
            </a:endParaRPr>
          </a:p>
          <a:p>
            <a:pPr marL="480060" lvl="1" indent="0">
              <a:buNone/>
            </a:pPr>
            <a:r>
              <a:rPr lang="de-DE" sz="3000" dirty="0">
                <a:solidFill>
                  <a:srgbClr val="409A88"/>
                </a:solidFill>
                <a:sym typeface="Wingdings"/>
              </a:rPr>
              <a:t> b</a:t>
            </a:r>
            <a:r>
              <a:rPr lang="de-DE" sz="3000" dirty="0">
                <a:solidFill>
                  <a:srgbClr val="409A88"/>
                </a:solidFill>
              </a:rPr>
              <a:t>eide Kurse sind nicht gleichzeitig am GSG belegbar</a:t>
            </a:r>
          </a:p>
        </p:txBody>
      </p:sp>
    </p:spTree>
    <p:extLst>
      <p:ext uri="{BB962C8B-B14F-4D97-AF65-F5344CB8AC3E}">
        <p14:creationId xmlns:p14="http://schemas.microsoft.com/office/powerpoint/2010/main" val="233919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0110" y="885749"/>
            <a:ext cx="11041380" cy="1419224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409A88"/>
                </a:solidFill>
              </a:rPr>
              <a:t>Belegungsverpflichtungen</a:t>
            </a:r>
            <a:endParaRPr lang="de-DE" sz="3000" dirty="0">
              <a:solidFill>
                <a:srgbClr val="409A88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80110" y="2765197"/>
            <a:ext cx="11041380" cy="6091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600" dirty="0"/>
              <a:t>In Q1/Q2:	31-38* Wochenstunden</a:t>
            </a:r>
          </a:p>
          <a:p>
            <a:pPr marL="480060" lvl="1" indent="0">
              <a:buNone/>
            </a:pPr>
            <a:r>
              <a:rPr lang="de-DE" sz="3200" dirty="0"/>
              <a:t>	</a:t>
            </a:r>
            <a:r>
              <a:rPr lang="de-DE" sz="3000" dirty="0"/>
              <a:t>2 Leistungskurse			10 </a:t>
            </a:r>
            <a:r>
              <a:rPr lang="de-DE" sz="3000" dirty="0" err="1"/>
              <a:t>WSt</a:t>
            </a:r>
            <a:endParaRPr lang="de-DE" sz="3000" dirty="0"/>
          </a:p>
          <a:p>
            <a:pPr marL="480060" lvl="1" indent="0">
              <a:buNone/>
            </a:pPr>
            <a:r>
              <a:rPr lang="de-DE" sz="3000" dirty="0"/>
              <a:t> 	8 Grundkurse (GK/PK/ZK)	24/25* </a:t>
            </a:r>
            <a:r>
              <a:rPr lang="de-DE" sz="3000" dirty="0" err="1"/>
              <a:t>WSt</a:t>
            </a:r>
            <a:endParaRPr lang="de-DE" sz="3000" dirty="0"/>
          </a:p>
          <a:p>
            <a:pPr marL="480060" lvl="1" indent="0">
              <a:buNone/>
            </a:pPr>
            <a:r>
              <a:rPr lang="de-DE" sz="3000" dirty="0"/>
              <a:t>	   					</a:t>
            </a:r>
            <a:r>
              <a:rPr lang="de-DE" sz="2400" dirty="0"/>
              <a:t>* bei neueinsetzender </a:t>
            </a:r>
            <a:br>
              <a:rPr lang="de-DE" sz="2400" dirty="0"/>
            </a:br>
            <a:r>
              <a:rPr lang="de-DE" sz="2400" dirty="0"/>
              <a:t>						   Fremdsprache</a:t>
            </a:r>
          </a:p>
          <a:p>
            <a:pPr lvl="1"/>
            <a:endParaRPr lang="de-DE" sz="3000" dirty="0"/>
          </a:p>
          <a:p>
            <a:pPr marL="480060" lvl="1" indent="0">
              <a:buNone/>
            </a:pPr>
            <a:r>
              <a:rPr lang="de-DE" sz="3000" dirty="0">
                <a:solidFill>
                  <a:srgbClr val="409A88"/>
                </a:solidFill>
                <a:sym typeface="Wingdings"/>
              </a:rPr>
              <a:t> </a:t>
            </a:r>
            <a:r>
              <a:rPr lang="de-DE" sz="3000" dirty="0">
                <a:solidFill>
                  <a:srgbClr val="409A88"/>
                </a:solidFill>
              </a:rPr>
              <a:t>im Durchschnitt 34 </a:t>
            </a:r>
            <a:r>
              <a:rPr lang="de-DE" sz="3000" dirty="0" err="1">
                <a:solidFill>
                  <a:srgbClr val="409A88"/>
                </a:solidFill>
              </a:rPr>
              <a:t>WSt</a:t>
            </a:r>
            <a:r>
              <a:rPr lang="de-DE" sz="438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57143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114424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rgbClr val="409A88"/>
                </a:solidFill>
              </a:rPr>
              <a:t>Belegungsverpflichtungen Fächer</a:t>
            </a: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FEA05543-7098-4CFB-B8E9-995627E7EA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30284"/>
              </p:ext>
            </p:extLst>
          </p:nvPr>
        </p:nvGraphicFramePr>
        <p:xfrm>
          <a:off x="879475" y="1625601"/>
          <a:ext cx="11042649" cy="78105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746625">
                  <a:extLst>
                    <a:ext uri="{9D8B030D-6E8A-4147-A177-3AD203B41FA5}">
                      <a16:colId xmlns:a16="http://schemas.microsoft.com/office/drawing/2014/main" val="235053684"/>
                    </a:ext>
                  </a:extLst>
                </a:gridCol>
                <a:gridCol w="1574006">
                  <a:extLst>
                    <a:ext uri="{9D8B030D-6E8A-4147-A177-3AD203B41FA5}">
                      <a16:colId xmlns:a16="http://schemas.microsoft.com/office/drawing/2014/main" val="122926580"/>
                    </a:ext>
                  </a:extLst>
                </a:gridCol>
                <a:gridCol w="1574006">
                  <a:extLst>
                    <a:ext uri="{9D8B030D-6E8A-4147-A177-3AD203B41FA5}">
                      <a16:colId xmlns:a16="http://schemas.microsoft.com/office/drawing/2014/main" val="3080629680"/>
                    </a:ext>
                  </a:extLst>
                </a:gridCol>
                <a:gridCol w="1574006">
                  <a:extLst>
                    <a:ext uri="{9D8B030D-6E8A-4147-A177-3AD203B41FA5}">
                      <a16:colId xmlns:a16="http://schemas.microsoft.com/office/drawing/2014/main" val="1670317019"/>
                    </a:ext>
                  </a:extLst>
                </a:gridCol>
                <a:gridCol w="1574006">
                  <a:extLst>
                    <a:ext uri="{9D8B030D-6E8A-4147-A177-3AD203B41FA5}">
                      <a16:colId xmlns:a16="http://schemas.microsoft.com/office/drawing/2014/main" val="673751325"/>
                    </a:ext>
                  </a:extLst>
                </a:gridCol>
              </a:tblGrid>
              <a:tr h="550005">
                <a:tc>
                  <a:txBody>
                    <a:bodyPr/>
                    <a:lstStyle/>
                    <a:p>
                      <a:r>
                        <a:rPr lang="de-DE" sz="2800" dirty="0"/>
                        <a:t>Fach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Q1.1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Q1.2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Q2.1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Q2.2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0388968"/>
                  </a:ext>
                </a:extLst>
              </a:tr>
              <a:tr h="660045">
                <a:tc>
                  <a:txBody>
                    <a:bodyPr/>
                    <a:lstStyle/>
                    <a:p>
                      <a:r>
                        <a:rPr lang="de-DE" sz="2800" dirty="0"/>
                        <a:t>Deutsch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6267831"/>
                  </a:ext>
                </a:extLst>
              </a:tr>
              <a:tr h="660045">
                <a:tc>
                  <a:txBody>
                    <a:bodyPr/>
                    <a:lstStyle/>
                    <a:p>
                      <a:r>
                        <a:rPr lang="de-DE" sz="2800" dirty="0"/>
                        <a:t>Fremdsprache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5437037"/>
                  </a:ext>
                </a:extLst>
              </a:tr>
              <a:tr h="660045">
                <a:tc>
                  <a:txBody>
                    <a:bodyPr/>
                    <a:lstStyle/>
                    <a:p>
                      <a:r>
                        <a:rPr lang="de-DE" sz="2800" dirty="0"/>
                        <a:t>Kunst/Musik/Literatur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8339172"/>
                  </a:ext>
                </a:extLst>
              </a:tr>
              <a:tr h="660045">
                <a:tc>
                  <a:txBody>
                    <a:bodyPr/>
                    <a:lstStyle/>
                    <a:p>
                      <a:r>
                        <a:rPr lang="de-DE" sz="2800" dirty="0"/>
                        <a:t>Geschichte/GE </a:t>
                      </a:r>
                      <a:r>
                        <a:rPr lang="de-DE" sz="2800" dirty="0" err="1"/>
                        <a:t>bili</a:t>
                      </a:r>
                      <a:r>
                        <a:rPr lang="de-DE" sz="2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(ZK)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(ZK)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9606566"/>
                  </a:ext>
                </a:extLst>
              </a:tr>
              <a:tr h="660045">
                <a:tc>
                  <a:txBody>
                    <a:bodyPr/>
                    <a:lstStyle/>
                    <a:p>
                      <a:r>
                        <a:rPr lang="de-DE" sz="2800" dirty="0"/>
                        <a:t>Sozialwissenschaften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(x)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(x)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ZK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ZK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0735768"/>
                  </a:ext>
                </a:extLst>
              </a:tr>
              <a:tr h="660045">
                <a:tc>
                  <a:txBody>
                    <a:bodyPr/>
                    <a:lstStyle/>
                    <a:p>
                      <a:r>
                        <a:rPr lang="de-DE" sz="2800" dirty="0"/>
                        <a:t>Religion/Philosophie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6936272"/>
                  </a:ext>
                </a:extLst>
              </a:tr>
              <a:tr h="660045">
                <a:tc>
                  <a:txBody>
                    <a:bodyPr/>
                    <a:lstStyle/>
                    <a:p>
                      <a:r>
                        <a:rPr lang="de-DE" sz="2800" dirty="0"/>
                        <a:t>Mathematik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M/S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8853213"/>
                  </a:ext>
                </a:extLst>
              </a:tr>
              <a:tr h="660045">
                <a:tc>
                  <a:txBody>
                    <a:bodyPr/>
                    <a:lstStyle/>
                    <a:p>
                      <a:r>
                        <a:rPr lang="de-DE" sz="2800" dirty="0"/>
                        <a:t>Biologie/Chemie/Physik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349031"/>
                  </a:ext>
                </a:extLst>
              </a:tr>
              <a:tr h="660045">
                <a:tc>
                  <a:txBody>
                    <a:bodyPr/>
                    <a:lstStyle/>
                    <a:p>
                      <a:pPr marL="0" marR="0" lvl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/>
                        <a:t>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2450779"/>
                  </a:ext>
                </a:extLst>
              </a:tr>
              <a:tr h="660045">
                <a:tc>
                  <a:txBody>
                    <a:bodyPr/>
                    <a:lstStyle/>
                    <a:p>
                      <a:r>
                        <a:rPr lang="de-DE" sz="2800" dirty="0"/>
                        <a:t>Schwerpunkt: weitere FS/NW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5441811"/>
                  </a:ext>
                </a:extLst>
              </a:tr>
              <a:tr h="660045">
                <a:tc>
                  <a:txBody>
                    <a:bodyPr/>
                    <a:lstStyle/>
                    <a:p>
                      <a:r>
                        <a:rPr lang="de-DE" sz="2800" dirty="0"/>
                        <a:t>weiteres Fach/Projektkurs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(x)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(x)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7169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078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D4AE43-D911-BA06-B302-4359FD850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847724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chemeClr val="accent2">
                    <a:lumMod val="50000"/>
                  </a:schemeClr>
                </a:solidFill>
              </a:rPr>
              <a:t>Schwerpunktbildung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9669F3-9146-D401-795B-58C2AD084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447800"/>
            <a:ext cx="11544300" cy="7912100"/>
          </a:xfrm>
        </p:spPr>
        <p:txBody>
          <a:bodyPr>
            <a:normAutofit lnSpcReduction="10000"/>
          </a:bodyPr>
          <a:lstStyle/>
          <a:p>
            <a:r>
              <a:rPr lang="de-DE" sz="3000" b="0" dirty="0"/>
              <a:t>Für das Abitur in NRW muss ein </a:t>
            </a:r>
            <a:r>
              <a:rPr lang="de-DE" sz="3000" dirty="0"/>
              <a:t>naturwissenschaftlicher </a:t>
            </a:r>
            <a:r>
              <a:rPr lang="de-DE" sz="3000" b="0" dirty="0"/>
              <a:t>oder</a:t>
            </a:r>
            <a:r>
              <a:rPr lang="de-DE" sz="3000" dirty="0"/>
              <a:t> sprachlicher Schwerpunkt </a:t>
            </a:r>
            <a:r>
              <a:rPr lang="de-DE" sz="3000" b="0" dirty="0"/>
              <a:t>gebildet werden.</a:t>
            </a:r>
          </a:p>
          <a:p>
            <a:pPr marL="480060" lvl="1" indent="0">
              <a:buNone/>
            </a:pPr>
            <a:r>
              <a:rPr lang="de-DE" sz="2000" dirty="0"/>
              <a:t> Es ist nicht zwingend, nur einen Schwerpunkt zu erfüllen, ggf. ergeben sich beide!</a:t>
            </a:r>
          </a:p>
          <a:p>
            <a:pPr marL="480060" lvl="1" indent="0">
              <a:buNone/>
            </a:pPr>
            <a:endParaRPr lang="de-DE" sz="2000" dirty="0"/>
          </a:p>
          <a:p>
            <a:r>
              <a:rPr lang="de-DE" sz="3000" dirty="0"/>
              <a:t>Sprachlicher Schwerpunkt</a:t>
            </a:r>
          </a:p>
          <a:p>
            <a:pPr marL="480060" lvl="1" indent="0">
              <a:buNone/>
            </a:pPr>
            <a:r>
              <a:rPr lang="de-DE" sz="3000" dirty="0">
                <a:solidFill>
                  <a:schemeClr val="accent3"/>
                </a:solidFill>
              </a:rPr>
              <a:t>- mindestens zwei Fremdsprachen schriftlich belegt</a:t>
            </a:r>
          </a:p>
          <a:p>
            <a:pPr marL="480060" lvl="1" indent="0">
              <a:buNone/>
            </a:pPr>
            <a:r>
              <a:rPr lang="de-DE" sz="3000" dirty="0">
                <a:solidFill>
                  <a:schemeClr val="accent3"/>
                </a:solidFill>
              </a:rPr>
              <a:t>- mindestens eine Naturwissenschaft mündlich oder schriftlich</a:t>
            </a:r>
          </a:p>
          <a:p>
            <a:pPr marL="960120" lvl="2" indent="0">
              <a:buNone/>
            </a:pPr>
            <a:r>
              <a:rPr lang="de-DE" sz="2400" dirty="0">
                <a:solidFill>
                  <a:schemeClr val="accent2">
                    <a:lumMod val="50000"/>
                  </a:schemeClr>
                </a:solidFill>
              </a:rPr>
              <a:t>Beispiele:	E (s) + L (s) + BI (m) → M = Abiturfach</a:t>
            </a:r>
          </a:p>
          <a:p>
            <a:pPr marL="960120" lvl="2" indent="0">
              <a:buNone/>
            </a:pPr>
            <a:r>
              <a:rPr lang="de-DE" sz="2400" dirty="0">
                <a:solidFill>
                  <a:schemeClr val="accent2">
                    <a:lumMod val="50000"/>
                  </a:schemeClr>
                </a:solidFill>
              </a:rPr>
              <a:t>	  	E (s) + F (s) + CH (s) → M muss nicht Abiturfach sein</a:t>
            </a:r>
            <a:br>
              <a:rPr lang="de-DE" sz="2400" dirty="0">
                <a:solidFill>
                  <a:schemeClr val="accent2">
                    <a:lumMod val="50000"/>
                  </a:schemeClr>
                </a:solidFill>
              </a:rPr>
            </a:br>
            <a:endParaRPr lang="de-DE" sz="2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de-DE" sz="3000" dirty="0"/>
              <a:t>Naturwissenschaftlicher Schwerpunkt</a:t>
            </a:r>
          </a:p>
          <a:p>
            <a:pPr marL="480060" lvl="1" indent="0">
              <a:buNone/>
            </a:pPr>
            <a:r>
              <a:rPr lang="de-DE" sz="3000" dirty="0">
                <a:solidFill>
                  <a:schemeClr val="accent3"/>
                </a:solidFill>
              </a:rPr>
              <a:t>- mindestens eine Fremdsprache schriftlich belegt</a:t>
            </a:r>
          </a:p>
          <a:p>
            <a:pPr marL="480060" lvl="1" indent="0">
              <a:buNone/>
            </a:pPr>
            <a:r>
              <a:rPr lang="de-DE" sz="3000" dirty="0">
                <a:solidFill>
                  <a:schemeClr val="accent3"/>
                </a:solidFill>
              </a:rPr>
              <a:t>- mindestens zwei Naturwissenschaften, davon mindestens eine </a:t>
            </a:r>
            <a:br>
              <a:rPr lang="de-DE" sz="3000" dirty="0">
                <a:solidFill>
                  <a:schemeClr val="accent3"/>
                </a:solidFill>
              </a:rPr>
            </a:br>
            <a:r>
              <a:rPr lang="de-DE" sz="3000" dirty="0">
                <a:solidFill>
                  <a:schemeClr val="accent3"/>
                </a:solidFill>
              </a:rPr>
              <a:t>   schriftlich</a:t>
            </a:r>
          </a:p>
          <a:p>
            <a:pPr marL="960120" lvl="2" indent="0">
              <a:buNone/>
            </a:pPr>
            <a:r>
              <a:rPr lang="de-DE" sz="2400" dirty="0">
                <a:solidFill>
                  <a:schemeClr val="accent2">
                    <a:lumMod val="50000"/>
                  </a:schemeClr>
                </a:solidFill>
              </a:rPr>
              <a:t>Beispiele: 	E (s) + CH (s) + BI (m) → M muss nicht Abiturfach sein</a:t>
            </a:r>
          </a:p>
          <a:p>
            <a:pPr marL="960120" lvl="2" indent="0">
              <a:buNone/>
            </a:pPr>
            <a:r>
              <a:rPr lang="de-DE" sz="2400" dirty="0">
                <a:solidFill>
                  <a:schemeClr val="accent2">
                    <a:lumMod val="50000"/>
                  </a:schemeClr>
                </a:solidFill>
              </a:rPr>
              <a:t>		S8 (s) + L (m)  + CH (s) + PH (m) → M muss nicht Abiturfach sein</a:t>
            </a:r>
          </a:p>
          <a:p>
            <a:pPr marL="960120" lvl="2" indent="0">
              <a:buNone/>
            </a:pPr>
            <a:endParaRPr lang="de-DE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e-DE" sz="3000" b="0" dirty="0"/>
              <a:t>Ob es sich bei den schriftlichen Fächern um Grund- oder Leistungskurse handelt, spielt für den Schwerpunkt keine Rolle!</a:t>
            </a:r>
          </a:p>
        </p:txBody>
      </p:sp>
    </p:spTree>
    <p:extLst>
      <p:ext uri="{BB962C8B-B14F-4D97-AF65-F5344CB8AC3E}">
        <p14:creationId xmlns:p14="http://schemas.microsoft.com/office/powerpoint/2010/main" val="3158466303"/>
      </p:ext>
    </p:extLst>
  </p:cSld>
  <p:clrMapOvr>
    <a:masterClrMapping/>
  </p:clrMapOvr>
</p:sld>
</file>

<file path=ppt/theme/theme1.xml><?xml version="1.0" encoding="utf-8"?>
<a:theme xmlns:a="http://schemas.openxmlformats.org/drawingml/2006/main" name="GSG-Präsentationen">
  <a:themeElements>
    <a:clrScheme name="GSG-Präsentationen">
      <a:dk1>
        <a:srgbClr val="000000"/>
      </a:dk1>
      <a:lt1>
        <a:srgbClr val="F1F1F3"/>
      </a:lt1>
      <a:dk2>
        <a:srgbClr val="196491"/>
      </a:dk2>
      <a:lt2>
        <a:srgbClr val="E7E6E6"/>
      </a:lt2>
      <a:accent1>
        <a:srgbClr val="ECE7DA"/>
      </a:accent1>
      <a:accent2>
        <a:srgbClr val="CAE9E3"/>
      </a:accent2>
      <a:accent3>
        <a:srgbClr val="7CB2BE"/>
      </a:accent3>
      <a:accent4>
        <a:srgbClr val="196491"/>
      </a:accent4>
      <a:accent5>
        <a:srgbClr val="424242"/>
      </a:accent5>
      <a:accent6>
        <a:srgbClr val="C0C0C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2372FE29-918B-1C4F-A6B5-8675BD780BD0}" vid="{5B8F1A7B-2D59-2A4B-9288-84C17095CE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GSGpräsentationleer</Template>
  <TotalTime>0</TotalTime>
  <Words>1407</Words>
  <Application>Microsoft Office PowerPoint</Application>
  <PresentationFormat>A3-Papier (297 x 420 mm)</PresentationFormat>
  <Paragraphs>276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GSG-Präsentationen</vt:lpstr>
      <vt:lpstr>Auf dem Weg zum Abitur 2027  - die Qualifikationsphase</vt:lpstr>
      <vt:lpstr>Diese Fragen wollen wir heute klären:</vt:lpstr>
      <vt:lpstr>Übersicht über die gymnasiale Oberstufe</vt:lpstr>
      <vt:lpstr>Fächer in der Qualifikationsphase</vt:lpstr>
      <vt:lpstr>Neue Fächer in der Q1</vt:lpstr>
      <vt:lpstr>Neue Fächer in der Q2</vt:lpstr>
      <vt:lpstr>Belegungsverpflichtungen</vt:lpstr>
      <vt:lpstr>Belegungsverpflichtungen Fächer</vt:lpstr>
      <vt:lpstr>Schwerpunktbildung</vt:lpstr>
      <vt:lpstr>Klausuren in der Q1/Q2</vt:lpstr>
      <vt:lpstr>Wahl der vier Abiturfächer</vt:lpstr>
      <vt:lpstr>Konsequenzen bei der Wahl der Abiturfächer</vt:lpstr>
      <vt:lpstr>Bewertung in der Qualifikationsphase</vt:lpstr>
      <vt:lpstr>Zulassung zum Abitur</vt:lpstr>
      <vt:lpstr>Gesamtqualifikation</vt:lpstr>
      <vt:lpstr>Rücktritt und Wiederholung</vt:lpstr>
      <vt:lpstr>Besondere Lernleistung</vt:lpstr>
      <vt:lpstr>Qualifikationen II: Fachhochschulreife</vt:lpstr>
      <vt:lpstr>Qualifikationen III: das bilinguale Abitur</vt:lpstr>
      <vt:lpstr>Sonstiges in der Q1/Q2</vt:lpstr>
      <vt:lpstr>Wahlbogen zur Q1</vt:lpstr>
      <vt:lpstr> Haben Sie noch Fragen?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Fabian Stuhlmann</dc:creator>
  <cp:lastModifiedBy>Mourinho</cp:lastModifiedBy>
  <cp:revision>81</cp:revision>
  <dcterms:created xsi:type="dcterms:W3CDTF">2017-10-17T08:35:27Z</dcterms:created>
  <dcterms:modified xsi:type="dcterms:W3CDTF">2025-02-19T13:27:20Z</dcterms:modified>
</cp:coreProperties>
</file>