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9" r:id="rId3"/>
    <p:sldId id="291" r:id="rId4"/>
    <p:sldId id="292" r:id="rId5"/>
    <p:sldId id="293" r:id="rId6"/>
    <p:sldId id="290" r:id="rId7"/>
    <p:sldId id="294" r:id="rId8"/>
    <p:sldId id="285" r:id="rId9"/>
    <p:sldId id="280" r:id="rId10"/>
  </p:sldIdLst>
  <p:sldSz cx="12801600" cy="9601200" type="A3"/>
  <p:notesSz cx="6858000" cy="9144000"/>
  <p:defaultTextStyle>
    <a:defPPr>
      <a:defRPr lang="de-DE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7DDE1"/>
    <a:srgbClr val="A0DDF8"/>
    <a:srgbClr val="BEF042"/>
    <a:srgbClr val="CCFF33"/>
    <a:srgbClr val="99CCFF"/>
    <a:srgbClr val="CCECFF"/>
    <a:srgbClr val="99CC00"/>
    <a:srgbClr val="99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74" autoAdjust="0"/>
    <p:restoredTop sz="95000" autoAdjust="0"/>
  </p:normalViewPr>
  <p:slideViewPr>
    <p:cSldViewPr snapToGrid="0" snapToObjects="1" showGuides="1">
      <p:cViewPr varScale="1">
        <p:scale>
          <a:sx n="88" d="100"/>
          <a:sy n="88" d="100"/>
        </p:scale>
        <p:origin x="592" y="160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>
                <a:solidFill>
                  <a:srgbClr val="7CB2BE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A550-ADE5-C947-B798-9BD1F8ADC3DD}" type="datetimeFigureOut">
              <a:rPr lang="de-DE" smtClean="0"/>
              <a:t>05.03.26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2641088"/>
            <a:ext cx="13240826" cy="93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b="1" kern="1200">
          <a:solidFill>
            <a:srgbClr val="19649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/>
        <a:buChar char="•"/>
        <a:defRPr sz="2940" b="1" kern="1200">
          <a:solidFill>
            <a:srgbClr val="19649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2520" b="1" kern="1200">
          <a:solidFill>
            <a:srgbClr val="7CB2BE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2100" kern="1200">
          <a:solidFill>
            <a:srgbClr val="7CB2BE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8713" y="1571308"/>
            <a:ext cx="10387012" cy="3342640"/>
          </a:xfrm>
        </p:spPr>
        <p:txBody>
          <a:bodyPr>
            <a:normAutofit/>
          </a:bodyPr>
          <a:lstStyle/>
          <a:p>
            <a:r>
              <a:rPr lang="de-DE" sz="6400" dirty="0">
                <a:solidFill>
                  <a:srgbClr val="409A88"/>
                </a:solidFill>
              </a:rPr>
              <a:t>Information zu Schwerpunkten</a:t>
            </a:r>
            <a:br>
              <a:rPr lang="de-DE" sz="6400" dirty="0"/>
            </a:br>
            <a:r>
              <a:rPr lang="de-DE" sz="6400" dirty="0"/>
              <a:t> im Fach Sport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0200" y="5606524"/>
            <a:ext cx="9601200" cy="2318067"/>
          </a:xfrm>
        </p:spPr>
        <p:txBody>
          <a:bodyPr>
            <a:normAutofit/>
          </a:bodyPr>
          <a:lstStyle/>
          <a:p>
            <a:r>
              <a:rPr lang="de-DE" sz="3600" dirty="0"/>
              <a:t>Geschwister-Scholl-Gymnasium Velbert</a:t>
            </a:r>
          </a:p>
          <a:p>
            <a:r>
              <a:rPr lang="de-DE" sz="3600" dirty="0"/>
              <a:t>Die gymnasiale Oberstufe im neunjährigen Bildungsgang</a:t>
            </a:r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E4745-E8EC-4FBE-A24B-74DAE93EA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Ball, Sportausrüstung, Sportspiele, Basketball enthält.&#10;&#10;KI-generierte Inhalte können fehlerhaft sein.">
            <a:extLst>
              <a:ext uri="{FF2B5EF4-FFF2-40B4-BE49-F238E27FC236}">
                <a16:creationId xmlns:a16="http://schemas.microsoft.com/office/drawing/2014/main" id="{F23995F4-3A92-3B9B-5B1F-D96BB153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19"/>
          <a:stretch>
            <a:fillRect/>
          </a:stretch>
        </p:blipFill>
        <p:spPr>
          <a:xfrm>
            <a:off x="0" y="-26895"/>
            <a:ext cx="6400800" cy="96280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614F7E-236F-F88A-4E0C-AE4D0CDC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5670"/>
            <a:ext cx="11041380" cy="1260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Schwerpunkt Basketball – Leichtathletik</a:t>
            </a:r>
            <a:endParaRPr lang="de-DE" sz="3600" b="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630A94-AEA1-00C6-44E0-8B946D0E743E}"/>
              </a:ext>
            </a:extLst>
          </p:cNvPr>
          <p:cNvSpPr txBox="1"/>
          <p:nvPr/>
        </p:nvSpPr>
        <p:spPr>
          <a:xfrm>
            <a:off x="6678707" y="1645670"/>
            <a:ext cx="5764304" cy="756986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tx2"/>
                </a:solidFill>
                <a:latin typeface="+mj-lt"/>
              </a:rPr>
              <a:t>Erweiterung der basketballspezifischen Grundfertigkeiten (</a:t>
            </a:r>
            <a:r>
              <a:rPr lang="de-DE" sz="2500" dirty="0" err="1">
                <a:solidFill>
                  <a:schemeClr val="tx2"/>
                </a:solidFill>
                <a:latin typeface="+mj-lt"/>
              </a:rPr>
              <a:t>Dribblingvariationen</a:t>
            </a:r>
            <a:r>
              <a:rPr lang="de-DE" sz="2500" dirty="0">
                <a:solidFill>
                  <a:schemeClr val="tx2"/>
                </a:solidFill>
                <a:latin typeface="+mj-lt"/>
              </a:rPr>
              <a:t>, Passspiel, Korbabschluss)</a:t>
            </a:r>
          </a:p>
          <a:p>
            <a:pPr marL="357188" indent="-357188">
              <a:lnSpc>
                <a:spcPct val="100000"/>
              </a:lnSpc>
            </a:pPr>
            <a:endParaRPr lang="de-DE" sz="25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tx2"/>
                </a:solidFill>
                <a:latin typeface="+mj-lt"/>
              </a:rPr>
              <a:t>Anwendung technischer Inhalte in spielnahen und wettkampforientierten Spielformen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tx2"/>
                </a:solidFill>
                <a:latin typeface="+mj-lt"/>
              </a:rPr>
              <a:t>Einführung und Umsetzung einfacher taktischer Strukturen im Angriffs- und Verteidigungsspiel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tx2"/>
                </a:solidFill>
                <a:latin typeface="+mj-lt"/>
              </a:rPr>
              <a:t>Schulung von Schnelligkeit, Koordination und Antizipationsfähigkeit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tx2"/>
                </a:solidFill>
                <a:latin typeface="+mj-lt"/>
              </a:rPr>
              <a:t>Förderung von Teamverhalten, Kommunikation und Fair Play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tx2"/>
                </a:solidFill>
                <a:latin typeface="+mj-lt"/>
              </a:rPr>
              <a:t>Reflexion der individuellen und mannschaftlichen Spielleistung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accent3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29BA964-AC0F-8360-32A2-5909413F9637}"/>
              </a:ext>
            </a:extLst>
          </p:cNvPr>
          <p:cNvSpPr/>
          <p:nvPr/>
        </p:nvSpPr>
        <p:spPr>
          <a:xfrm>
            <a:off x="277907" y="8315530"/>
            <a:ext cx="5844987" cy="900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Unterrichtsinhalte Basketball</a:t>
            </a:r>
          </a:p>
        </p:txBody>
      </p:sp>
    </p:spTree>
    <p:extLst>
      <p:ext uri="{BB962C8B-B14F-4D97-AF65-F5344CB8AC3E}">
        <p14:creationId xmlns:p14="http://schemas.microsoft.com/office/powerpoint/2010/main" val="152611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EE65C-0BBE-D82E-4904-F9AF4F6BE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Im Haus, Boden, Wand, Schwarzweiß enthält.&#10;&#10;KI-generierte Inhalte können fehlerhaft sein.">
            <a:extLst>
              <a:ext uri="{FF2B5EF4-FFF2-40B4-BE49-F238E27FC236}">
                <a16:creationId xmlns:a16="http://schemas.microsoft.com/office/drawing/2014/main" id="{A1CFB55E-6AE9-676E-4C4C-67DB9FCEE9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15" r="16818"/>
          <a:stretch>
            <a:fillRect/>
          </a:stretch>
        </p:blipFill>
        <p:spPr>
          <a:xfrm>
            <a:off x="6400800" y="0"/>
            <a:ext cx="6400800" cy="960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B324B1-168E-557A-D3BC-2D513EE7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5670"/>
            <a:ext cx="11041380" cy="1260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Schwerpunkt Basketball – Leichtathletik</a:t>
            </a:r>
            <a:endParaRPr lang="de-DE" sz="3600" b="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D6849F5-F528-59F4-04A9-98E41FC998DB}"/>
              </a:ext>
            </a:extLst>
          </p:cNvPr>
          <p:cNvSpPr txBox="1"/>
          <p:nvPr/>
        </p:nvSpPr>
        <p:spPr>
          <a:xfrm>
            <a:off x="358590" y="1645670"/>
            <a:ext cx="5764304" cy="756986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chemeClr val="tx2"/>
                </a:solidFill>
                <a:latin typeface="+mj-lt"/>
              </a:rPr>
              <a:t>Entwicklung grundlegender leichtathletischer Bewegungsformen (Laufen, Springen, Werfen)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3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chemeClr val="tx2"/>
                </a:solidFill>
                <a:latin typeface="+mj-lt"/>
              </a:rPr>
              <a:t>Verbesserung der Schnelligkeits- und Ausdauerleistung in unterschiedlichen Laufdisziplinen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3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chemeClr val="tx2"/>
                </a:solidFill>
                <a:latin typeface="+mj-lt"/>
              </a:rPr>
              <a:t>Schulung von Sprung- und Wurftechniken unter leistungs- und gesundheitsorientierten Aspekten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3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chemeClr val="tx2"/>
                </a:solidFill>
                <a:latin typeface="+mj-lt"/>
              </a:rPr>
              <a:t>Auseinandersetzung mit technischen Bewegungsmerkmalen und deren Optimierung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3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chemeClr val="tx2"/>
                </a:solidFill>
                <a:latin typeface="+mj-lt"/>
              </a:rPr>
              <a:t>Durchführung und Auswertung leistungsdiagnostischer Aufgaben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3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chemeClr val="tx2"/>
                </a:solidFill>
                <a:latin typeface="+mj-lt"/>
              </a:rPr>
              <a:t>Reflexion der eigenen Leistungsentwicklung in ausgewählten Disziplinen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300" dirty="0">
              <a:solidFill>
                <a:schemeClr val="accent3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3B3BA44-7731-36E5-EBF1-CC9A4A2E058A}"/>
              </a:ext>
            </a:extLst>
          </p:cNvPr>
          <p:cNvSpPr/>
          <p:nvPr/>
        </p:nvSpPr>
        <p:spPr>
          <a:xfrm>
            <a:off x="6531430" y="8315530"/>
            <a:ext cx="6168570" cy="900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Unterrichtsinhalte Leichtathletik</a:t>
            </a:r>
          </a:p>
        </p:txBody>
      </p:sp>
    </p:spTree>
    <p:extLst>
      <p:ext uri="{BB962C8B-B14F-4D97-AF65-F5344CB8AC3E}">
        <p14:creationId xmlns:p14="http://schemas.microsoft.com/office/powerpoint/2010/main" val="94177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0C3F-FB19-A285-A0E6-532855AD8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Im Haus, Boden, Schwarzweiß, Tisch enthält.&#10;&#10;KI-generierte Inhalte können fehlerhaft sein.">
            <a:extLst>
              <a:ext uri="{FF2B5EF4-FFF2-40B4-BE49-F238E27FC236}">
                <a16:creationId xmlns:a16="http://schemas.microsoft.com/office/drawing/2014/main" id="{D9EB903E-06FF-8487-D1B8-3F9B27DEA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33"/>
          <a:stretch>
            <a:fillRect/>
          </a:stretch>
        </p:blipFill>
        <p:spPr>
          <a:xfrm>
            <a:off x="0" y="0"/>
            <a:ext cx="6400800" cy="960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55353C-D048-EB07-901F-EC77A78D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5670"/>
            <a:ext cx="11041380" cy="1260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Schwerpunkt Turnen – Badminton</a:t>
            </a:r>
            <a:endParaRPr lang="de-DE" sz="3600" b="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D329181-7E7A-0B77-C9C4-2F8C8AED3D47}"/>
              </a:ext>
            </a:extLst>
          </p:cNvPr>
          <p:cNvSpPr txBox="1"/>
          <p:nvPr/>
        </p:nvSpPr>
        <p:spPr>
          <a:xfrm>
            <a:off x="6678707" y="2031340"/>
            <a:ext cx="5764304" cy="756986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Normgebundenes Turnen an gängigen Wettkampfgeräten und Gerätebahnen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Normungebundenes Turnen an gängigen Wettkampfgeräten und Gerätekombinationen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Turnerische und akrobatische Partner-­ und Gruppengestaltungen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accent3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07A9807-0C8A-338B-7A12-4A01BFAFDA18}"/>
              </a:ext>
            </a:extLst>
          </p:cNvPr>
          <p:cNvSpPr/>
          <p:nvPr/>
        </p:nvSpPr>
        <p:spPr>
          <a:xfrm>
            <a:off x="277907" y="8315530"/>
            <a:ext cx="5844987" cy="900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Unterrichtsinhalte Turnen</a:t>
            </a:r>
          </a:p>
        </p:txBody>
      </p:sp>
    </p:spTree>
    <p:extLst>
      <p:ext uri="{BB962C8B-B14F-4D97-AF65-F5344CB8AC3E}">
        <p14:creationId xmlns:p14="http://schemas.microsoft.com/office/powerpoint/2010/main" val="187314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515C0-A864-55E2-0230-308590A37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adminton, Im Haus, weiß, Schwarzweiß enthält.&#10;&#10;KI-generierte Inhalte können fehlerhaft sein.">
            <a:extLst>
              <a:ext uri="{FF2B5EF4-FFF2-40B4-BE49-F238E27FC236}">
                <a16:creationId xmlns:a16="http://schemas.microsoft.com/office/drawing/2014/main" id="{16F5FF36-C5E3-D3AE-4752-DB29C027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66" r="18367"/>
          <a:stretch>
            <a:fillRect/>
          </a:stretch>
        </p:blipFill>
        <p:spPr>
          <a:xfrm>
            <a:off x="6400800" y="0"/>
            <a:ext cx="6400800" cy="960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91D634-B696-C6A6-6CA3-90501D92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5670"/>
            <a:ext cx="11041380" cy="1260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Schwerpunkt Turnen – Badminton</a:t>
            </a:r>
            <a:endParaRPr lang="de-DE" sz="3600" b="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BE510A-CA64-7B30-360F-B8C15D7E8CAA}"/>
              </a:ext>
            </a:extLst>
          </p:cNvPr>
          <p:cNvSpPr txBox="1"/>
          <p:nvPr/>
        </p:nvSpPr>
        <p:spPr>
          <a:xfrm>
            <a:off x="358590" y="1645670"/>
            <a:ext cx="5764304" cy="756986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Anwendung grundlegender Entscheidungs-­ und Handlungsmuster einschließlich der hierzu erforderlichen technischen und koordinativen Fertigkeiten Im Einzel- oder Doppelspiel 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Reflektierte Anwendung von taktisch-kognitiven Fähigkeiten Im Einzel- oder Doppelspiel 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grundlegende Spielsituationen mithilfe von taktisch angemessenem Wettkampfverhalten bewältigen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300" dirty="0">
              <a:solidFill>
                <a:schemeClr val="accent3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E0FBC1A-B877-3039-3576-F59C1FBBCFE7}"/>
              </a:ext>
            </a:extLst>
          </p:cNvPr>
          <p:cNvSpPr/>
          <p:nvPr/>
        </p:nvSpPr>
        <p:spPr>
          <a:xfrm>
            <a:off x="6531430" y="8315530"/>
            <a:ext cx="6168570" cy="900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Unterrichtsinhalte Badminton</a:t>
            </a:r>
          </a:p>
        </p:txBody>
      </p:sp>
    </p:spTree>
    <p:extLst>
      <p:ext uri="{BB962C8B-B14F-4D97-AF65-F5344CB8AC3E}">
        <p14:creationId xmlns:p14="http://schemas.microsoft.com/office/powerpoint/2010/main" val="88957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4F2FF-641C-5893-1B5B-FC3DFC3CE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all, Fußball, Sportausrüstung, Im Haus enthält.&#10;&#10;KI-generierte Inhalte können fehlerhaft sein.">
            <a:extLst>
              <a:ext uri="{FF2B5EF4-FFF2-40B4-BE49-F238E27FC236}">
                <a16:creationId xmlns:a16="http://schemas.microsoft.com/office/drawing/2014/main" id="{880CF8FE-8D95-44C3-F99A-B8AC78BD8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33"/>
          <a:stretch>
            <a:fillRect/>
          </a:stretch>
        </p:blipFill>
        <p:spPr>
          <a:xfrm>
            <a:off x="-1" y="0"/>
            <a:ext cx="6400801" cy="960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664686-316C-514E-A6EC-EAA37437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5670"/>
            <a:ext cx="11041380" cy="1260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Schwerpunkt Volleyball – Fitness</a:t>
            </a:r>
            <a:endParaRPr lang="de-DE" sz="3600" b="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AFFC55-ECFD-A647-8842-B7429D268D57}"/>
              </a:ext>
            </a:extLst>
          </p:cNvPr>
          <p:cNvSpPr txBox="1"/>
          <p:nvPr/>
        </p:nvSpPr>
        <p:spPr>
          <a:xfrm>
            <a:off x="6678707" y="1645670"/>
            <a:ext cx="5764304" cy="756986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600" dirty="0">
                <a:solidFill>
                  <a:schemeClr val="tx2"/>
                </a:solidFill>
                <a:latin typeface="+mj-lt"/>
              </a:rPr>
              <a:t>Vertiefung volleyballspezifischer Grundtechniken und Spielformen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600" dirty="0">
                <a:solidFill>
                  <a:schemeClr val="tx2"/>
                </a:solidFill>
                <a:latin typeface="+mj-lt"/>
              </a:rPr>
              <a:t>Anwendung technischer und taktischer Fähigkeiten im spielnahen Kontext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600" dirty="0">
                <a:solidFill>
                  <a:schemeClr val="tx2"/>
                </a:solidFill>
                <a:latin typeface="+mj-lt"/>
              </a:rPr>
              <a:t>Förderung von Koordination, Reaktionsfähigkeit und Teamarbeit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600" dirty="0">
                <a:solidFill>
                  <a:schemeClr val="tx2"/>
                </a:solidFill>
                <a:latin typeface="+mj-lt"/>
              </a:rPr>
              <a:t>Analyse und Reflexion individueller sowie mannschaftlicher Spielleistungen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600" dirty="0">
                <a:solidFill>
                  <a:schemeClr val="tx2"/>
                </a:solidFill>
                <a:latin typeface="+mj-lt"/>
              </a:rPr>
              <a:t>Regelkenntnisse und faires sportliches Handeln</a:t>
            </a: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alt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2600" dirty="0">
                <a:solidFill>
                  <a:schemeClr val="tx2"/>
                </a:solidFill>
                <a:latin typeface="+mj-lt"/>
              </a:rPr>
              <a:t>Übernahme von Verantwortung im Spielbetrieb (Organisation, Mitgestaltung)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500" dirty="0">
              <a:solidFill>
                <a:schemeClr val="accent3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27885D-DCDF-00A0-A7FF-8637A79E0C32}"/>
              </a:ext>
            </a:extLst>
          </p:cNvPr>
          <p:cNvSpPr/>
          <p:nvPr/>
        </p:nvSpPr>
        <p:spPr>
          <a:xfrm>
            <a:off x="277907" y="8315530"/>
            <a:ext cx="5844987" cy="900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Unterrichtsinhalte Volleyball</a:t>
            </a:r>
          </a:p>
        </p:txBody>
      </p:sp>
    </p:spTree>
    <p:extLst>
      <p:ext uri="{BB962C8B-B14F-4D97-AF65-F5344CB8AC3E}">
        <p14:creationId xmlns:p14="http://schemas.microsoft.com/office/powerpoint/2010/main" val="44834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C0865-041B-265A-EF89-F36D45A4D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Ball, Sportausrüstung, Fußball, Basketball enthält.&#10;&#10;KI-generierte Inhalte können fehlerhaft sein.">
            <a:extLst>
              <a:ext uri="{FF2B5EF4-FFF2-40B4-BE49-F238E27FC236}">
                <a16:creationId xmlns:a16="http://schemas.microsoft.com/office/drawing/2014/main" id="{6C629585-99FB-3F5D-2964-E9202A4E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258"/>
          <a:stretch>
            <a:fillRect/>
          </a:stretch>
        </p:blipFill>
        <p:spPr>
          <a:xfrm>
            <a:off x="6400800" y="10886"/>
            <a:ext cx="6400800" cy="95903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749B6E-00A4-BEAE-6D64-7CFEED6D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5670"/>
            <a:ext cx="11041380" cy="1260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Schwerpunkt Volleyball – Fitness</a:t>
            </a:r>
            <a:endParaRPr lang="de-DE" sz="3600" b="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490B9F-634E-2EBA-895E-FB626262B41E}"/>
              </a:ext>
            </a:extLst>
          </p:cNvPr>
          <p:cNvSpPr txBox="1"/>
          <p:nvPr/>
        </p:nvSpPr>
        <p:spPr>
          <a:xfrm>
            <a:off x="358590" y="1645670"/>
            <a:ext cx="5764304" cy="756986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Entwicklung der konditionellen Fähigkeiten (Ausdauer, Kraft, Schnelligkeit, Beweglichkeit)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Durchführung funktioneller Kräftigungs- und Stabilisationsübungen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Gesundheitsorientiertes Aufwärmen und Cool-down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Schulung eines bewussten und nachhaltigen Trainingsverhaltens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Selbstständige Planung von Fitnesssequenzen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Reflexion des persönlichen Fitnessniveaus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300" dirty="0">
              <a:solidFill>
                <a:schemeClr val="accent3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4ADCE19-475D-519F-B30E-92951EF6B1D4}"/>
              </a:ext>
            </a:extLst>
          </p:cNvPr>
          <p:cNvSpPr/>
          <p:nvPr/>
        </p:nvSpPr>
        <p:spPr>
          <a:xfrm>
            <a:off x="6531430" y="8315530"/>
            <a:ext cx="6168570" cy="900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Unterrichtsinhalte Fitness</a:t>
            </a:r>
          </a:p>
        </p:txBody>
      </p:sp>
    </p:spTree>
    <p:extLst>
      <p:ext uri="{BB962C8B-B14F-4D97-AF65-F5344CB8AC3E}">
        <p14:creationId xmlns:p14="http://schemas.microsoft.com/office/powerpoint/2010/main" val="276245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Alle Schwerpunkte</a:t>
            </a:r>
            <a:br>
              <a:rPr lang="de-DE" sz="4800" dirty="0">
                <a:solidFill>
                  <a:srgbClr val="409A88"/>
                </a:solidFill>
              </a:rPr>
            </a:br>
            <a:r>
              <a:rPr lang="de-DE" sz="3600" b="0" dirty="0">
                <a:latin typeface="+mn-lt"/>
                <a:ea typeface="+mn-ea"/>
                <a:cs typeface="+mn-cs"/>
              </a:rPr>
              <a:t>Anforderungen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C7DFADE-ADE8-CB6D-AEB4-A612209566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0110" y="2366964"/>
            <a:ext cx="11640503" cy="747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de-DE" altLang="de-DE" sz="3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Aktive Teilnahme am Unterricht (in praktischen und theoretischen Teilen)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3000" b="0" dirty="0">
                <a:solidFill>
                  <a:schemeClr val="accent3"/>
                </a:solidFill>
                <a:latin typeface="Arial" panose="020B0604020202020204" pitchFamily="34" charset="0"/>
              </a:rPr>
              <a:t>Erarbeitung von Ersatzarbeitsaufträgen (schriftlich, mündlich, methodisch)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de-DE" altLang="de-DE" sz="3000" b="0" dirty="0">
                <a:solidFill>
                  <a:schemeClr val="accent3"/>
                </a:solidFill>
                <a:latin typeface="Arial" panose="020B0604020202020204" pitchFamily="34" charset="0"/>
              </a:rPr>
              <a:t>  bei längerem Ausfall (z.B. bei Krankheit, Verletzung)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de-DE" altLang="de-DE" sz="3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Eigenständige </a:t>
            </a:r>
            <a:r>
              <a:rPr kumimoji="0" lang="de-DE" altLang="de-DE" sz="30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Planung, Anleitung und Durchführung</a:t>
            </a:r>
            <a:r>
              <a:rPr kumimoji="0" lang="de-DE" altLang="de-DE" sz="3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 von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de-DE" altLang="de-DE" sz="3000" b="0" dirty="0">
                <a:solidFill>
                  <a:schemeClr val="accent3"/>
                </a:solidFill>
                <a:latin typeface="Arial" panose="020B0604020202020204" pitchFamily="34" charset="0"/>
              </a:rPr>
              <a:t>  </a:t>
            </a:r>
            <a:r>
              <a:rPr kumimoji="0" lang="de-DE" altLang="de-DE" sz="3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Unterrichtssequenzen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de-DE" altLang="de-DE" sz="3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Strukturierung von Sportstunden (Aufwärmen – Hauptteil – Abschluss)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de-DE" altLang="de-DE" sz="3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Verantwortungsbewusster Umgang mit </a:t>
            </a:r>
            <a:r>
              <a:rPr kumimoji="0" lang="de-DE" altLang="de-DE" sz="30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Sicherheits- 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de-DE" altLang="de-DE" sz="3000" dirty="0">
                <a:solidFill>
                  <a:schemeClr val="accent3"/>
                </a:solidFill>
                <a:latin typeface="Arial" panose="020B0604020202020204" pitchFamily="34" charset="0"/>
              </a:rPr>
              <a:t>  </a:t>
            </a:r>
            <a:r>
              <a:rPr kumimoji="0" lang="de-DE" altLang="de-DE" sz="30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Gesundheitsaspekten</a:t>
            </a:r>
            <a:endParaRPr lang="de-DE" altLang="de-DE" sz="3000" b="0" dirty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de-DE" altLang="de-DE" sz="30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Evaluation und Feedback</a:t>
            </a:r>
            <a:r>
              <a:rPr kumimoji="0" lang="de-DE" altLang="de-DE" sz="3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 zur Verbesserung der eigenen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de-DE" altLang="de-DE" sz="3000" b="0" dirty="0">
                <a:solidFill>
                  <a:schemeClr val="accent3"/>
                </a:solidFill>
                <a:latin typeface="Arial" panose="020B0604020202020204" pitchFamily="34" charset="0"/>
              </a:rPr>
              <a:t>  </a:t>
            </a:r>
            <a:r>
              <a:rPr kumimoji="0" lang="de-DE" altLang="de-DE" sz="30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Anleitungskompetenz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2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Weitere Infos und </a:t>
            </a:r>
            <a:r>
              <a:rPr lang="de-DE" sz="4800" dirty="0" err="1">
                <a:solidFill>
                  <a:srgbClr val="409A88"/>
                </a:solidFill>
              </a:rPr>
              <a:t>Ansprechpartner:innen</a:t>
            </a:r>
            <a:endParaRPr lang="de-DE" sz="4800" dirty="0">
              <a:solidFill>
                <a:srgbClr val="409A88"/>
              </a:solidFill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B5FE907-03D9-47F4-9139-C9DD800B0407}"/>
              </a:ext>
            </a:extLst>
          </p:cNvPr>
          <p:cNvSpPr txBox="1">
            <a:spLocks/>
          </p:cNvSpPr>
          <p:nvPr/>
        </p:nvSpPr>
        <p:spPr>
          <a:xfrm>
            <a:off x="1151573" y="2514601"/>
            <a:ext cx="11041380" cy="6043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/>
              <a:buChar char="•"/>
              <a:defRPr sz="2940" b="1" kern="1200">
                <a:solidFill>
                  <a:srgbClr val="19649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2520" b="1" kern="1200">
                <a:solidFill>
                  <a:srgbClr val="7CB2BE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2100" kern="1200">
                <a:solidFill>
                  <a:srgbClr val="7CB2BE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b="0" dirty="0"/>
              <a:t>Schulinternes Curriculum für das Fach Sport:</a:t>
            </a:r>
          </a:p>
          <a:p>
            <a:pPr marL="0" indent="0" algn="ctr">
              <a:buFont typeface="Arial"/>
              <a:buNone/>
            </a:pPr>
            <a:endParaRPr lang="de-DE" sz="3600" b="0" dirty="0"/>
          </a:p>
          <a:p>
            <a:pPr marL="0" indent="0" algn="ctr">
              <a:buFont typeface="Arial"/>
              <a:buNone/>
            </a:pPr>
            <a:r>
              <a:rPr lang="de-DE" sz="3600" b="0"/>
              <a:t>Bei </a:t>
            </a:r>
            <a:r>
              <a:rPr lang="de-DE" sz="3600" b="0" dirty="0"/>
              <a:t>weiteren Fragen steht euch die Fachschaft Sport gerne </a:t>
            </a:r>
            <a:r>
              <a:rPr lang="de-DE" sz="3600" b="0"/>
              <a:t>zur Verfügung!</a:t>
            </a:r>
            <a:endParaRPr lang="de-DE" sz="3600" b="0" dirty="0"/>
          </a:p>
          <a:p>
            <a:pPr marL="0" indent="0" algn="ctr">
              <a:buFont typeface="Arial"/>
              <a:buNone/>
            </a:pPr>
            <a:endParaRPr lang="de-DE" sz="3600" b="0" dirty="0"/>
          </a:p>
        </p:txBody>
      </p:sp>
    </p:spTree>
    <p:extLst>
      <p:ext uri="{BB962C8B-B14F-4D97-AF65-F5344CB8AC3E}">
        <p14:creationId xmlns:p14="http://schemas.microsoft.com/office/powerpoint/2010/main" val="612921794"/>
      </p:ext>
    </p:extLst>
  </p:cSld>
  <p:clrMapOvr>
    <a:masterClrMapping/>
  </p:clrMapOvr>
</p:sld>
</file>

<file path=ppt/theme/theme1.xml><?xml version="1.0" encoding="utf-8"?>
<a:theme xmlns:a="http://schemas.openxmlformats.org/drawingml/2006/main" name="GSG-Präsentationen">
  <a:themeElements>
    <a:clrScheme name="GSG-Präsentationen">
      <a:dk1>
        <a:srgbClr val="000000"/>
      </a:dk1>
      <a:lt1>
        <a:srgbClr val="F1F1F3"/>
      </a:lt1>
      <a:dk2>
        <a:srgbClr val="196491"/>
      </a:dk2>
      <a:lt2>
        <a:srgbClr val="E7E6E6"/>
      </a:lt2>
      <a:accent1>
        <a:srgbClr val="ECE7DA"/>
      </a:accent1>
      <a:accent2>
        <a:srgbClr val="CAE9E3"/>
      </a:accent2>
      <a:accent3>
        <a:srgbClr val="7CB2BE"/>
      </a:accent3>
      <a:accent4>
        <a:srgbClr val="196491"/>
      </a:accent4>
      <a:accent5>
        <a:srgbClr val="424242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372FE29-918B-1C4F-A6B5-8675BD780BD0}" vid="{5B8F1A7B-2D59-2A4B-9288-84C17095CE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GSGpräsentationleer</Template>
  <TotalTime>0</TotalTime>
  <Words>383</Words>
  <Application>Microsoft Macintosh PowerPoint</Application>
  <PresentationFormat>A3-Papier (297 x 420 mm)</PresentationFormat>
  <Paragraphs>90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 Light</vt:lpstr>
      <vt:lpstr>GSG-Präsentationen</vt:lpstr>
      <vt:lpstr>Information zu Schwerpunkten  im Fach Sport</vt:lpstr>
      <vt:lpstr>Schwerpunkt Basketball – Leichtathletik</vt:lpstr>
      <vt:lpstr>Schwerpunkt Basketball – Leichtathletik</vt:lpstr>
      <vt:lpstr>Schwerpunkt Turnen – Badminton</vt:lpstr>
      <vt:lpstr>Schwerpunkt Turnen – Badminton</vt:lpstr>
      <vt:lpstr>Schwerpunkt Volleyball – Fitness</vt:lpstr>
      <vt:lpstr>Schwerpunkt Volleyball – Fitness</vt:lpstr>
      <vt:lpstr>Alle Schwerpunkte Anforderungen</vt:lpstr>
      <vt:lpstr>Weitere Infos und Ansprechpartner:innen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Fabian Stuhlmann</dc:creator>
  <cp:lastModifiedBy>Fabian STUHLMANN</cp:lastModifiedBy>
  <cp:revision>87</cp:revision>
  <dcterms:created xsi:type="dcterms:W3CDTF">2017-10-17T08:35:27Z</dcterms:created>
  <dcterms:modified xsi:type="dcterms:W3CDTF">2026-03-05T06:50:43Z</dcterms:modified>
</cp:coreProperties>
</file>